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9" r:id="rId2"/>
    <p:sldId id="272" r:id="rId3"/>
    <p:sldId id="257" r:id="rId4"/>
    <p:sldId id="258" r:id="rId5"/>
    <p:sldId id="262" r:id="rId6"/>
    <p:sldId id="267" r:id="rId7"/>
    <p:sldId id="268" r:id="rId8"/>
    <p:sldId id="269" r:id="rId9"/>
    <p:sldId id="263" r:id="rId10"/>
    <p:sldId id="261" r:id="rId11"/>
    <p:sldId id="270" r:id="rId12"/>
    <p:sldId id="273" r:id="rId13"/>
    <p:sldId id="264" r:id="rId14"/>
    <p:sldId id="265" r:id="rId15"/>
    <p:sldId id="266" r:id="rId16"/>
    <p:sldId id="271" r:id="rId17"/>
    <p:sldId id="274" r:id="rId18"/>
    <p:sldId id="275" r:id="rId19"/>
    <p:sldId id="276" r:id="rId20"/>
    <p:sldId id="277" r:id="rId21"/>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A2972"/>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99" autoAdjust="0"/>
    <p:restoredTop sz="87545" autoAdjust="0"/>
  </p:normalViewPr>
  <p:slideViewPr>
    <p:cSldViewPr snapToGrid="0" snapToObjects="1">
      <p:cViewPr varScale="1">
        <p:scale>
          <a:sx n="73" d="100"/>
          <a:sy n="73" d="100"/>
        </p:scale>
        <p:origin x="-234" y="-96"/>
      </p:cViewPr>
      <p:guideLst>
        <p:guide orient="horz" pos="180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008603-FCEE-514C-AF8D-2223D0E2C362}" type="datetimeFigureOut">
              <a:rPr lang="en-US" smtClean="0"/>
              <a:pPr/>
              <a:t>9/1/2014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A3CBA7-4BA9-FF4E-9AED-12D31B26EB49}" type="slidenum">
              <a:rPr lang="en-US" smtClean="0"/>
              <a:pPr/>
              <a:t>‹#›</a:t>
            </a:fld>
            <a:endParaRPr lang="en-US"/>
          </a:p>
        </p:txBody>
      </p:sp>
    </p:spTree>
    <p:extLst>
      <p:ext uri="{BB962C8B-B14F-4D97-AF65-F5344CB8AC3E}">
        <p14:creationId xmlns:p14="http://schemas.microsoft.com/office/powerpoint/2010/main" xmlns="" val="29277036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to Barb*</a:t>
            </a:r>
            <a:br>
              <a:rPr lang="en-US" b="1" dirty="0" smtClean="0"/>
            </a:br>
            <a:r>
              <a:rPr lang="en-US" dirty="0" smtClean="0"/>
              <a:t/>
            </a:r>
            <a:br>
              <a:rPr lang="en-US" dirty="0" smtClean="0"/>
            </a:br>
            <a:r>
              <a:rPr lang="en-US" dirty="0" smtClean="0"/>
              <a:t>This audio</a:t>
            </a:r>
            <a:r>
              <a:rPr lang="en-US" baseline="0" dirty="0" smtClean="0"/>
              <a:t> track will play through </a:t>
            </a:r>
            <a:r>
              <a:rPr lang="en-US" i="1" baseline="0" dirty="0" smtClean="0"/>
              <a:t>the entire</a:t>
            </a:r>
            <a:r>
              <a:rPr lang="en-US" i="0" baseline="0" dirty="0" smtClean="0"/>
              <a:t> presentation. </a:t>
            </a:r>
            <a:endParaRPr lang="en-US" dirty="0"/>
          </a:p>
        </p:txBody>
      </p:sp>
      <p:sp>
        <p:nvSpPr>
          <p:cNvPr id="4" name="Slide Number Placeholder 3"/>
          <p:cNvSpPr>
            <a:spLocks noGrp="1"/>
          </p:cNvSpPr>
          <p:nvPr>
            <p:ph type="sldNum" sz="quarter" idx="10"/>
          </p:nvPr>
        </p:nvSpPr>
        <p:spPr/>
        <p:txBody>
          <a:bodyPr/>
          <a:lstStyle/>
          <a:p>
            <a:fld id="{94A3CBA7-4BA9-FF4E-9AED-12D31B26EB49}" type="slidenum">
              <a:rPr lang="en-US" smtClean="0"/>
              <a:pPr/>
              <a:t>1</a:t>
            </a:fld>
            <a:endParaRPr lang="en-US"/>
          </a:p>
        </p:txBody>
      </p:sp>
    </p:spTree>
    <p:extLst>
      <p:ext uri="{BB962C8B-B14F-4D97-AF65-F5344CB8AC3E}">
        <p14:creationId xmlns:p14="http://schemas.microsoft.com/office/powerpoint/2010/main" xmlns="" val="3417980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3CBA7-4BA9-FF4E-9AED-12D31B26EB49}" type="slidenum">
              <a:rPr lang="en-US" smtClean="0"/>
              <a:pPr/>
              <a:t>14</a:t>
            </a:fld>
            <a:endParaRPr lang="en-US"/>
          </a:p>
        </p:txBody>
      </p:sp>
    </p:spTree>
    <p:extLst>
      <p:ext uri="{BB962C8B-B14F-4D97-AF65-F5344CB8AC3E}">
        <p14:creationId xmlns:p14="http://schemas.microsoft.com/office/powerpoint/2010/main" xmlns="" val="440803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We ask for a holy courage to seek new paths. Just as John the Baptist, leapt for joy in his mother’s womb when the presence of Christ was brought by Mary to Elizabeth that we too may bring the Holy Presence to all we encounter.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A3CBA7-4BA9-FF4E-9AED-12D31B26EB49}" type="slidenum">
              <a:rPr lang="en-US" smtClean="0"/>
              <a:pPr/>
              <a:t>15</a:t>
            </a:fld>
            <a:endParaRPr lang="en-US"/>
          </a:p>
        </p:txBody>
      </p:sp>
    </p:spTree>
    <p:extLst>
      <p:ext uri="{BB962C8B-B14F-4D97-AF65-F5344CB8AC3E}">
        <p14:creationId xmlns:p14="http://schemas.microsoft.com/office/powerpoint/2010/main" xmlns="" val="311172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Matthia</a:t>
            </a:r>
            <a:r>
              <a:rPr lang="en-US" dirty="0" smtClean="0"/>
              <a:t> </a:t>
            </a:r>
            <a:r>
              <a:rPr lang="en-US" dirty="0" err="1" smtClean="0"/>
              <a:t>Langone</a:t>
            </a:r>
            <a:r>
              <a:rPr lang="en-US" dirty="0" smtClean="0"/>
              <a:t> “The Visitation”</a:t>
            </a:r>
            <a:endParaRPr lang="en-US" dirty="0"/>
          </a:p>
        </p:txBody>
      </p:sp>
      <p:sp>
        <p:nvSpPr>
          <p:cNvPr id="4" name="Slide Number Placeholder 3"/>
          <p:cNvSpPr>
            <a:spLocks noGrp="1"/>
          </p:cNvSpPr>
          <p:nvPr>
            <p:ph type="sldNum" sz="quarter" idx="10"/>
          </p:nvPr>
        </p:nvSpPr>
        <p:spPr/>
        <p:txBody>
          <a:bodyPr/>
          <a:lstStyle/>
          <a:p>
            <a:fld id="{94A3CBA7-4BA9-FF4E-9AED-12D31B26EB49}" type="slidenum">
              <a:rPr lang="en-US" smtClean="0"/>
              <a:pPr/>
              <a:t>2</a:t>
            </a:fld>
            <a:endParaRPr lang="en-US"/>
          </a:p>
        </p:txBody>
      </p:sp>
    </p:spTree>
    <p:extLst>
      <p:ext uri="{BB962C8B-B14F-4D97-AF65-F5344CB8AC3E}">
        <p14:creationId xmlns:p14="http://schemas.microsoft.com/office/powerpoint/2010/main" xmlns="" val="4202197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Catholic Women’s League of Canada embracing our role on the world stage through prayer, trust and personal encounter.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A3CBA7-4BA9-FF4E-9AED-12D31B26EB49}" type="slidenum">
              <a:rPr lang="en-US" smtClean="0"/>
              <a:pPr/>
              <a:t>3</a:t>
            </a:fld>
            <a:endParaRPr lang="en-US"/>
          </a:p>
        </p:txBody>
      </p:sp>
    </p:spTree>
    <p:extLst>
      <p:ext uri="{BB962C8B-B14F-4D97-AF65-F5344CB8AC3E}">
        <p14:creationId xmlns:p14="http://schemas.microsoft.com/office/powerpoint/2010/main" xmlns="" val="4051828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CA" sz="1200" u="sng" kern="1200" dirty="0" smtClean="0">
                <a:solidFill>
                  <a:schemeClr val="tx1"/>
                </a:solidFill>
                <a:effectLst/>
                <a:latin typeface="+mn-lt"/>
                <a:ea typeface="+mn-ea"/>
                <a:cs typeface="+mn-cs"/>
              </a:rPr>
              <a:t>One Heart</a:t>
            </a:r>
          </a:p>
          <a:p>
            <a:pPr marL="0" lvl="0" indent="0">
              <a:buFont typeface="Arial"/>
              <a:buNone/>
            </a:pPr>
            <a:endParaRPr lang="en-CA" sz="1200" i="1" kern="1200" dirty="0" smtClean="0">
              <a:solidFill>
                <a:schemeClr val="tx1"/>
              </a:solidFill>
              <a:effectLst/>
              <a:latin typeface="+mn-lt"/>
              <a:ea typeface="+mn-ea"/>
              <a:cs typeface="+mn-cs"/>
            </a:endParaRPr>
          </a:p>
          <a:p>
            <a:pPr marL="0" lvl="0" indent="0">
              <a:buFont typeface="Arial"/>
              <a:buNone/>
            </a:pPr>
            <a:r>
              <a:rPr lang="en-CA" sz="1200" i="1" kern="1200" dirty="0" smtClean="0">
                <a:solidFill>
                  <a:schemeClr val="tx1"/>
                </a:solidFill>
                <a:effectLst/>
                <a:latin typeface="+mn-lt"/>
                <a:ea typeface="+mn-ea"/>
                <a:cs typeface="+mn-cs"/>
              </a:rPr>
              <a:t>filled with mercy compassion and holiness </a:t>
            </a:r>
          </a:p>
          <a:p>
            <a:pPr marL="0" lvl="0" indent="0">
              <a:buFont typeface="Arial"/>
              <a:buNone/>
            </a:pPr>
            <a:endParaRPr lang="en-US" sz="1200" kern="1200" dirty="0" smtClean="0">
              <a:solidFill>
                <a:schemeClr val="tx1"/>
              </a:solidFill>
              <a:effectLst/>
              <a:latin typeface="+mn-lt"/>
              <a:ea typeface="+mn-ea"/>
              <a:cs typeface="+mn-cs"/>
            </a:endParaRPr>
          </a:p>
          <a:p>
            <a:pPr marL="171450" lvl="0" indent="-171450">
              <a:buFont typeface="Arial"/>
              <a:buChar char="•"/>
            </a:pPr>
            <a:r>
              <a:rPr lang="en-CA" sz="1200" i="1" kern="1200" dirty="0" smtClean="0">
                <a:solidFill>
                  <a:schemeClr val="tx1"/>
                </a:solidFill>
                <a:effectLst/>
                <a:latin typeface="+mn-lt"/>
                <a:ea typeface="+mn-ea"/>
                <a:cs typeface="+mn-cs"/>
              </a:rPr>
              <a:t>that forgiven we can forgive others; personal conversion; give back to the Lord for all he has given to us).</a:t>
            </a:r>
            <a:endParaRPr lang="en-US" sz="1200" kern="1200" dirty="0" smtClean="0">
              <a:solidFill>
                <a:schemeClr val="tx1"/>
              </a:solidFill>
              <a:effectLst/>
              <a:latin typeface="+mn-lt"/>
              <a:ea typeface="+mn-ea"/>
              <a:cs typeface="+mn-cs"/>
            </a:endParaRPr>
          </a:p>
          <a:p>
            <a:pPr marL="171450" lvl="0" indent="-171450">
              <a:buFont typeface="Arial"/>
              <a:buChar char="•"/>
            </a:pPr>
            <a:r>
              <a:rPr lang="en-CA" sz="1200" i="1" kern="1200" dirty="0" smtClean="0">
                <a:solidFill>
                  <a:schemeClr val="tx1"/>
                </a:solidFill>
                <a:effectLst/>
                <a:latin typeface="+mn-lt"/>
                <a:ea typeface="+mn-ea"/>
                <a:cs typeface="+mn-cs"/>
              </a:rPr>
              <a:t>encounters beginning with prayer – reaching another’s heart, touching the heart of God</a:t>
            </a:r>
            <a:endParaRPr lang="en-US" sz="1200" kern="1200" dirty="0" smtClean="0">
              <a:solidFill>
                <a:schemeClr val="tx1"/>
              </a:solidFill>
              <a:effectLst/>
              <a:latin typeface="+mn-lt"/>
              <a:ea typeface="+mn-ea"/>
              <a:cs typeface="+mn-cs"/>
            </a:endParaRPr>
          </a:p>
          <a:p>
            <a:pPr marL="171450" lvl="0" indent="-171450">
              <a:buFont typeface="Arial"/>
              <a:buChar char="•"/>
            </a:pPr>
            <a:r>
              <a:rPr lang="en-CA" sz="1200" i="1" kern="1200" dirty="0" smtClean="0">
                <a:solidFill>
                  <a:schemeClr val="tx1"/>
                </a:solidFill>
                <a:effectLst/>
                <a:latin typeface="+mn-lt"/>
                <a:ea typeface="+mn-ea"/>
                <a:cs typeface="+mn-cs"/>
              </a:rPr>
              <a:t>the Church is strengthened and transformed when we nurture, develop and share our gifts.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A3CBA7-4BA9-FF4E-9AED-12D31B26EB49}" type="slidenum">
              <a:rPr lang="en-US" smtClean="0"/>
              <a:pPr/>
              <a:t>5</a:t>
            </a:fld>
            <a:endParaRPr lang="en-US"/>
          </a:p>
        </p:txBody>
      </p:sp>
    </p:spTree>
    <p:extLst>
      <p:ext uri="{BB962C8B-B14F-4D97-AF65-F5344CB8AC3E}">
        <p14:creationId xmlns:p14="http://schemas.microsoft.com/office/powerpoint/2010/main" xmlns="" val="2096320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i="1" kern="1200" dirty="0" smtClean="0">
                <a:solidFill>
                  <a:schemeClr val="tx1"/>
                </a:solidFill>
                <a:effectLst/>
                <a:latin typeface="+mn-lt"/>
                <a:ea typeface="+mn-ea"/>
                <a:cs typeface="+mn-cs"/>
              </a:rPr>
              <a:t>encounters beginning with prayer – reaching another’s heart, touching the heart of God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A3CBA7-4BA9-FF4E-9AED-12D31B26EB49}" type="slidenum">
              <a:rPr lang="en-US" smtClean="0"/>
              <a:pPr/>
              <a:t>7</a:t>
            </a:fld>
            <a:endParaRPr lang="en-US"/>
          </a:p>
        </p:txBody>
      </p:sp>
    </p:spTree>
    <p:extLst>
      <p:ext uri="{BB962C8B-B14F-4D97-AF65-F5344CB8AC3E}">
        <p14:creationId xmlns:p14="http://schemas.microsoft.com/office/powerpoint/2010/main" xmlns="" val="3846166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i="1" kern="1200" dirty="0" smtClean="0">
                <a:solidFill>
                  <a:schemeClr val="tx1"/>
                </a:solidFill>
                <a:effectLst/>
                <a:latin typeface="+mn-lt"/>
                <a:ea typeface="+mn-ea"/>
                <a:cs typeface="+mn-cs"/>
              </a:rPr>
              <a:t>the Church is strengthened and transformed when we nurture, develop and share our gifts.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A3CBA7-4BA9-FF4E-9AED-12D31B26EB49}" type="slidenum">
              <a:rPr lang="en-US" smtClean="0"/>
              <a:pPr/>
              <a:t>8</a:t>
            </a:fld>
            <a:endParaRPr lang="en-US"/>
          </a:p>
        </p:txBody>
      </p:sp>
    </p:spTree>
    <p:extLst>
      <p:ext uri="{BB962C8B-B14F-4D97-AF65-F5344CB8AC3E}">
        <p14:creationId xmlns:p14="http://schemas.microsoft.com/office/powerpoint/2010/main" xmlns="" val="874956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u="sng" kern="1200" dirty="0" smtClean="0">
                <a:solidFill>
                  <a:schemeClr val="tx1"/>
                </a:solidFill>
                <a:effectLst/>
                <a:latin typeface="+mn-lt"/>
                <a:ea typeface="+mn-ea"/>
                <a:cs typeface="+mn-cs"/>
              </a:rPr>
              <a:t>One Voice </a:t>
            </a:r>
            <a:endParaRPr lang="en-US" sz="1200" u="sng"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marL="0" lvl="0" indent="0">
              <a:buFont typeface="Arial"/>
              <a:buNone/>
            </a:pPr>
            <a:r>
              <a:rPr lang="en-CA" sz="1200" i="1" kern="1200" dirty="0" smtClean="0">
                <a:solidFill>
                  <a:schemeClr val="tx1"/>
                </a:solidFill>
                <a:effectLst/>
                <a:latin typeface="+mn-lt"/>
                <a:ea typeface="+mn-ea"/>
                <a:cs typeface="+mn-cs"/>
              </a:rPr>
              <a:t>united in harmony to speak the truth with courage and zeal</a:t>
            </a:r>
            <a:endParaRPr lang="en-US" sz="1200" i="1" kern="1200" dirty="0" smtClean="0">
              <a:solidFill>
                <a:schemeClr val="tx1"/>
              </a:solidFill>
              <a:effectLst/>
              <a:latin typeface="+mn-lt"/>
              <a:ea typeface="+mn-ea"/>
              <a:cs typeface="+mn-cs"/>
            </a:endParaRPr>
          </a:p>
          <a:p>
            <a:pPr marL="171450" lvl="0" indent="-171450">
              <a:buFont typeface="Arial"/>
              <a:buChar char="•"/>
            </a:pPr>
            <a:endParaRPr lang="en-CA" sz="1200" i="1" kern="1200" dirty="0" smtClean="0">
              <a:solidFill>
                <a:schemeClr val="tx1"/>
              </a:solidFill>
              <a:effectLst/>
              <a:latin typeface="+mn-lt"/>
              <a:ea typeface="+mn-ea"/>
              <a:cs typeface="+mn-cs"/>
            </a:endParaRPr>
          </a:p>
          <a:p>
            <a:pPr marL="171450" lvl="0" indent="-171450">
              <a:buFont typeface="Arial"/>
              <a:buChar char="•"/>
            </a:pPr>
            <a:r>
              <a:rPr lang="en-CA" sz="1200" i="1" kern="1200" dirty="0" smtClean="0">
                <a:solidFill>
                  <a:schemeClr val="tx1"/>
                </a:solidFill>
                <a:effectLst/>
                <a:latin typeface="+mn-lt"/>
                <a:ea typeface="+mn-ea"/>
                <a:cs typeface="+mn-cs"/>
              </a:rPr>
              <a:t>like the early Church that all are cared for; a voice for the voiceless; confident in the Holy Spirit</a:t>
            </a:r>
            <a:endParaRPr lang="en-US" sz="1200" kern="1200" dirty="0" smtClean="0">
              <a:solidFill>
                <a:schemeClr val="tx1"/>
              </a:solidFill>
              <a:effectLst/>
              <a:latin typeface="+mn-lt"/>
              <a:ea typeface="+mn-ea"/>
              <a:cs typeface="+mn-cs"/>
            </a:endParaRPr>
          </a:p>
          <a:p>
            <a:pPr marL="171450" lvl="0" indent="-171450">
              <a:buFont typeface="Arial"/>
              <a:buChar char="•"/>
            </a:pPr>
            <a:r>
              <a:rPr lang="en-CA" sz="1200" i="1" kern="1200" dirty="0" smtClean="0">
                <a:solidFill>
                  <a:schemeClr val="tx1"/>
                </a:solidFill>
                <a:effectLst/>
                <a:latin typeface="+mn-lt"/>
                <a:ea typeface="+mn-ea"/>
                <a:cs typeface="+mn-cs"/>
              </a:rPr>
              <a:t>encounters of hearing first, then speaking, listening and doing whatever He tells us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A3CBA7-4BA9-FF4E-9AED-12D31B26EB49}" type="slidenum">
              <a:rPr lang="en-US" smtClean="0"/>
              <a:pPr/>
              <a:t>9</a:t>
            </a:fld>
            <a:endParaRPr lang="en-US"/>
          </a:p>
        </p:txBody>
      </p:sp>
    </p:spTree>
    <p:extLst>
      <p:ext uri="{BB962C8B-B14F-4D97-AF65-F5344CB8AC3E}">
        <p14:creationId xmlns:p14="http://schemas.microsoft.com/office/powerpoint/2010/main" xmlns="" val="94877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i="1" kern="1200" dirty="0" smtClean="0">
                <a:solidFill>
                  <a:schemeClr val="tx1"/>
                </a:solidFill>
                <a:effectLst/>
                <a:latin typeface="+mn-lt"/>
                <a:ea typeface="+mn-ea"/>
                <a:cs typeface="+mn-cs"/>
              </a:rPr>
              <a:t>encounters of hearing first, then speaking, listening and doing whatever He tells us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A3CBA7-4BA9-FF4E-9AED-12D31B26EB49}" type="slidenum">
              <a:rPr lang="en-US" smtClean="0"/>
              <a:pPr/>
              <a:t>11</a:t>
            </a:fld>
            <a:endParaRPr lang="en-US"/>
          </a:p>
        </p:txBody>
      </p:sp>
    </p:spTree>
    <p:extLst>
      <p:ext uri="{BB962C8B-B14F-4D97-AF65-F5344CB8AC3E}">
        <p14:creationId xmlns:p14="http://schemas.microsoft.com/office/powerpoint/2010/main" xmlns="" val="3816958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u="sng" kern="1200" dirty="0" smtClean="0">
                <a:solidFill>
                  <a:schemeClr val="tx1"/>
                </a:solidFill>
                <a:effectLst/>
                <a:latin typeface="+mn-lt"/>
                <a:ea typeface="+mn-ea"/>
                <a:cs typeface="+mn-cs"/>
              </a:rPr>
              <a:t>One Mission </a:t>
            </a:r>
            <a:endParaRPr lang="en-US" sz="1200" u="sng" kern="1200" dirty="0" smtClean="0">
              <a:solidFill>
                <a:schemeClr val="tx1"/>
              </a:solidFill>
              <a:effectLst/>
              <a:latin typeface="+mn-lt"/>
              <a:ea typeface="+mn-ea"/>
              <a:cs typeface="+mn-cs"/>
            </a:endParaRPr>
          </a:p>
          <a:p>
            <a:pPr lvl="0"/>
            <a:endParaRPr lang="en-CA" sz="1200" i="1" kern="1200" dirty="0" smtClean="0">
              <a:solidFill>
                <a:schemeClr val="tx1"/>
              </a:solidFill>
              <a:effectLst/>
              <a:latin typeface="+mn-lt"/>
              <a:ea typeface="+mn-ea"/>
              <a:cs typeface="+mn-cs"/>
            </a:endParaRPr>
          </a:p>
          <a:p>
            <a:pPr lvl="0"/>
            <a:r>
              <a:rPr lang="en-CA" sz="1200" i="1" kern="1200" dirty="0" smtClean="0">
                <a:solidFill>
                  <a:schemeClr val="tx1"/>
                </a:solidFill>
                <a:effectLst/>
                <a:latin typeface="+mn-lt"/>
                <a:ea typeface="+mn-ea"/>
                <a:cs typeface="+mn-cs"/>
              </a:rPr>
              <a:t>witnessing to the Good News through personal encounter and joyful service </a:t>
            </a:r>
            <a:endParaRPr lang="en-US" sz="1200" i="1" kern="1200" dirty="0" smtClean="0">
              <a:solidFill>
                <a:schemeClr val="tx1"/>
              </a:solidFill>
              <a:effectLst/>
              <a:latin typeface="+mn-lt"/>
              <a:ea typeface="+mn-ea"/>
              <a:cs typeface="+mn-cs"/>
            </a:endParaRPr>
          </a:p>
          <a:p>
            <a:pPr lvl="0"/>
            <a:endParaRPr lang="en-CA" sz="1200" i="1" kern="1200" dirty="0" smtClean="0">
              <a:solidFill>
                <a:schemeClr val="tx1"/>
              </a:solidFill>
              <a:effectLst/>
              <a:latin typeface="+mn-lt"/>
              <a:ea typeface="+mn-ea"/>
              <a:cs typeface="+mn-cs"/>
            </a:endParaRPr>
          </a:p>
          <a:p>
            <a:pPr marL="171450" lvl="0" indent="-171450">
              <a:buFont typeface="Arial"/>
              <a:buChar char="•"/>
            </a:pPr>
            <a:r>
              <a:rPr lang="en-CA" sz="1200" i="1" kern="1200" dirty="0" smtClean="0">
                <a:solidFill>
                  <a:schemeClr val="tx1"/>
                </a:solidFill>
                <a:effectLst/>
                <a:latin typeface="+mn-lt"/>
                <a:ea typeface="+mn-ea"/>
                <a:cs typeface="+mn-cs"/>
              </a:rPr>
              <a:t>Like Mary, Star of the New Evangelization, always aware of our needs and the needs of others; ready to act when necessary... who who kept all things in her heart and pondered; this same Mary is the woman of prayer and work in Nazareth (EG288) who told them, “Do whatever He tells you.” (EG 288)</a:t>
            </a:r>
            <a:endParaRPr lang="en-US" sz="1200" kern="1200" dirty="0" smtClean="0">
              <a:solidFill>
                <a:schemeClr val="tx1"/>
              </a:solidFill>
              <a:effectLst/>
              <a:latin typeface="+mn-lt"/>
              <a:ea typeface="+mn-ea"/>
              <a:cs typeface="+mn-cs"/>
            </a:endParaRPr>
          </a:p>
          <a:p>
            <a:pPr marL="0" indent="0">
              <a:buFont typeface="Arial"/>
              <a:buNone/>
            </a:pPr>
            <a:endParaRPr lang="en-US" sz="1200" kern="1200" dirty="0" smtClean="0">
              <a:solidFill>
                <a:schemeClr val="tx1"/>
              </a:solidFill>
              <a:effectLst/>
              <a:latin typeface="+mn-lt"/>
              <a:ea typeface="+mn-ea"/>
              <a:cs typeface="+mn-cs"/>
            </a:endParaRPr>
          </a:p>
          <a:p>
            <a:pPr marL="171450" lvl="0" indent="-171450">
              <a:buFont typeface="Arial"/>
              <a:buChar char="•"/>
            </a:pPr>
            <a:r>
              <a:rPr lang="en-CA" sz="1200" i="1" kern="1200" dirty="0" smtClean="0">
                <a:solidFill>
                  <a:schemeClr val="tx1"/>
                </a:solidFill>
                <a:effectLst/>
                <a:latin typeface="+mn-lt"/>
                <a:ea typeface="+mn-ea"/>
                <a:cs typeface="+mn-cs"/>
              </a:rPr>
              <a:t>encounters that answer the call, the ‘yes’ the ‘Here I am Lord’ going forth</a:t>
            </a:r>
            <a:endParaRPr lang="en-US" sz="1200" i="0" kern="1200" dirty="0" smtClean="0">
              <a:solidFill>
                <a:schemeClr val="tx1"/>
              </a:solidFill>
              <a:effectLst/>
              <a:latin typeface="+mn-lt"/>
              <a:ea typeface="+mn-ea"/>
              <a:cs typeface="+mn-cs"/>
            </a:endParaRPr>
          </a:p>
          <a:p>
            <a:pPr marL="0" lvl="0" indent="0">
              <a:buFont typeface="Arial"/>
              <a:buNone/>
            </a:pPr>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Making the ‘art of accompaniment’ (as per Francis) an integral part of going forward...(EG169) with a compassionate gaze.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A3CBA7-4BA9-FF4E-9AED-12D31B26EB49}" type="slidenum">
              <a:rPr lang="en-US" smtClean="0"/>
              <a:pPr/>
              <a:t>13</a:t>
            </a:fld>
            <a:endParaRPr lang="en-US"/>
          </a:p>
        </p:txBody>
      </p:sp>
    </p:spTree>
    <p:extLst>
      <p:ext uri="{BB962C8B-B14F-4D97-AF65-F5344CB8AC3E}">
        <p14:creationId xmlns:p14="http://schemas.microsoft.com/office/powerpoint/2010/main" xmlns="" val="3649324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079500"/>
            <a:ext cx="6487668" cy="2627406"/>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270000"/>
            <a:ext cx="6498158" cy="1437389"/>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2" y="2749177"/>
            <a:ext cx="6498159" cy="763868"/>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3400" advClick="0" advTm="3250">
        <p14:reveal/>
      </p:transition>
    </mc:Choice>
    <mc:Fallback>
      <p:transition spd="slow" advClick="0" advTm="325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509893"/>
            <a:ext cx="4079545" cy="968375"/>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9" y="1489880"/>
            <a:ext cx="4079545" cy="3100127"/>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
        <p:nvSpPr>
          <p:cNvPr id="8" name="Picture Placeholder 2"/>
          <p:cNvSpPr>
            <a:spLocks noGrp="1"/>
          </p:cNvSpPr>
          <p:nvPr>
            <p:ph type="pic" idx="1"/>
          </p:nvPr>
        </p:nvSpPr>
        <p:spPr>
          <a:xfrm>
            <a:off x="5090617" y="299494"/>
            <a:ext cx="3657600" cy="4431731"/>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mc:AlternateContent xmlns:mc="http://schemas.openxmlformats.org/markup-compatibility/2006">
    <mc:Choice xmlns:p14="http://schemas.microsoft.com/office/powerpoint/2010/main" xmlns="" Requires="p14">
      <p:transition spd="slow" p14:dur="3400" advClick="0" advTm="3250">
        <p14:reveal/>
      </p:transition>
    </mc:Choice>
    <mc:Fallback>
      <p:transition spd="slow" advClick="0" advTm="325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3400" advClick="0" advTm="3250">
        <p14:reveal/>
      </p:transition>
    </mc:Choice>
    <mc:Fallback>
      <p:transition spd="slow" advClick="0" advTm="325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06918"/>
            <a:ext cx="1524000" cy="464608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06918"/>
            <a:ext cx="6689726" cy="4646083"/>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3400" advClick="0" advTm="3250">
        <p14:reveal/>
      </p:transition>
    </mc:Choice>
    <mc:Fallback>
      <p:transition spd="slow" advClick="0" advTm="325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3400" advClick="0" advTm="3250">
        <p14:reveal/>
      </p:transition>
    </mc:Choice>
    <mc:Fallback>
      <p:transition spd="slow" advClick="0" advTm="325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9" y="2794001"/>
            <a:ext cx="8416925" cy="1225021"/>
          </a:xfrm>
        </p:spPr>
        <p:txBody>
          <a:bodyPr/>
          <a:lstStyle/>
          <a:p>
            <a:r>
              <a:rPr lang="en-US" dirty="0" smtClean="0"/>
              <a:t>Click to edit Master title style</a:t>
            </a:r>
            <a:endParaRPr dirty="0"/>
          </a:p>
        </p:txBody>
      </p:sp>
      <p:sp>
        <p:nvSpPr>
          <p:cNvPr id="3" name="Subtitle 2"/>
          <p:cNvSpPr>
            <a:spLocks noGrp="1"/>
          </p:cNvSpPr>
          <p:nvPr>
            <p:ph type="subTitle" idx="1"/>
          </p:nvPr>
        </p:nvSpPr>
        <p:spPr>
          <a:xfrm>
            <a:off x="363539" y="3975858"/>
            <a:ext cx="8416925" cy="810559"/>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
        <p:nvSpPr>
          <p:cNvPr id="9" name="Picture Placeholder 2"/>
          <p:cNvSpPr>
            <a:spLocks noGrp="1"/>
          </p:cNvSpPr>
          <p:nvPr>
            <p:ph type="pic" idx="13"/>
          </p:nvPr>
        </p:nvSpPr>
        <p:spPr>
          <a:xfrm>
            <a:off x="370980" y="302948"/>
            <a:ext cx="8402040" cy="236405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mc:AlternateContent xmlns:mc="http://schemas.openxmlformats.org/markup-compatibility/2006">
    <mc:Choice xmlns:p14="http://schemas.microsoft.com/office/powerpoint/2010/main" xmlns="" Requires="p14">
      <p:transition spd="slow" p14:dur="3400" advClick="0" advTm="3250">
        <p14:reveal/>
      </p:transition>
    </mc:Choice>
    <mc:Fallback>
      <p:transition spd="slow" advClick="0" advTm="325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6" y="2002620"/>
            <a:ext cx="8056563" cy="1135063"/>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6" y="3113338"/>
            <a:ext cx="8056563" cy="1250156"/>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3400" advClick="0" advTm="3250">
        <p14:reveal/>
      </p:transition>
    </mc:Choice>
    <mc:Fallback>
      <p:transition spd="slow" advClick="0" advTm="325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89647"/>
            <a:ext cx="8042276" cy="1114130"/>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333501"/>
            <a:ext cx="3840480" cy="36195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51071" y="1333501"/>
            <a:ext cx="3840480" cy="36195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pPr/>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3400" advClick="0" advTm="3250">
        <p14:reveal/>
      </p:transition>
    </mc:Choice>
    <mc:Fallback>
      <p:transition spd="slow" advClick="0" advTm="325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89647"/>
            <a:ext cx="8042276" cy="111413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211021"/>
            <a:ext cx="3840480" cy="625739"/>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1956180"/>
            <a:ext cx="3840480" cy="2996821"/>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51070" y="1211021"/>
            <a:ext cx="3840480" cy="625739"/>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1956180"/>
            <a:ext cx="3840480" cy="2996821"/>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pPr/>
              <a:t>9/1/2014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3400" advClick="0" advTm="3250">
        <p14:reveal/>
      </p:transition>
    </mc:Choice>
    <mc:Fallback>
      <p:transition spd="slow" advClick="0" advTm="325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9/1/2014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3400" advClick="0" advTm="3250">
        <p14:reveal/>
      </p:transition>
    </mc:Choice>
    <mc:Fallback>
      <p:transition spd="slow" advClick="0" advTm="325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pPr/>
              <a:t>9/1/2014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3400" advClick="0" advTm="3250">
        <p14:reveal/>
      </p:transition>
    </mc:Choice>
    <mc:Fallback>
      <p:transition spd="slow" advClick="0" advTm="325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509893"/>
            <a:ext cx="3840480" cy="968375"/>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06917"/>
            <a:ext cx="3840480" cy="4646083"/>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3399" y="1489880"/>
            <a:ext cx="3840480" cy="3100127"/>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3400" advClick="0" advTm="3250">
        <p14:reveal/>
      </p:transition>
    </mc:Choice>
    <mc:Fallback>
      <p:transition spd="slow" advClick="0" advTm="325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89647"/>
            <a:ext cx="8042276" cy="111413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333501"/>
            <a:ext cx="8042276" cy="36195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5629835" y="5229724"/>
            <a:ext cx="2133600" cy="304271"/>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pPr/>
              <a:t>9/1/2014</a:t>
            </a:fld>
            <a:endParaRPr lang="en-US"/>
          </a:p>
        </p:txBody>
      </p:sp>
      <p:sp>
        <p:nvSpPr>
          <p:cNvPr id="5" name="Footer Placeholder 4"/>
          <p:cNvSpPr>
            <a:spLocks noGrp="1"/>
          </p:cNvSpPr>
          <p:nvPr>
            <p:ph type="ftr" sz="quarter" idx="3"/>
          </p:nvPr>
        </p:nvSpPr>
        <p:spPr>
          <a:xfrm>
            <a:off x="264459" y="5229724"/>
            <a:ext cx="4840941" cy="304271"/>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5229724"/>
            <a:ext cx="990600" cy="304271"/>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mc:Choice xmlns:p14="http://schemas.microsoft.com/office/powerpoint/2010/main" xmlns="" Requires="p14">
      <p:transition spd="slow" p14:dur="3400" advClick="0" advTm="3250">
        <p14:reveal/>
      </p:transition>
    </mc:Choice>
    <mc:Fallback>
      <p:transition spd="slow" advClick="0" advTm="3250">
        <p:fade/>
      </p:transition>
    </mc:Fallback>
  </mc:AlternateConten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video" Target="NULL" TargetMode="External"/><Relationship Id="rId6"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71837" y="1393934"/>
            <a:ext cx="7785100" cy="2489200"/>
          </a:xfrm>
          <a:prstGeom prst="rect">
            <a:avLst/>
          </a:prstGeom>
        </p:spPr>
      </p:pic>
      <p:pic>
        <p:nvPicPr>
          <p:cNvPr id="8" name="Picture 7" descr="cwl_logo_lowres.png"/>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8071082" y="4729655"/>
            <a:ext cx="864914" cy="864914"/>
          </a:xfrm>
          <a:prstGeom prst="rect">
            <a:avLst/>
          </a:prstGeom>
        </p:spPr>
      </p:pic>
      <p:pic>
        <p:nvPicPr>
          <p:cNvPr id="10" name="Here I Am Lord - Instrumental.mp3">
            <a:hlinkClick r:id="" action="ppaction://media"/>
          </p:cNvPr>
          <p:cNvPicPr>
            <a:picLocks noChangeAspect="1"/>
          </p:cNvPicPr>
          <p:nvPr>
            <a:videoFile r:link="rId1"/>
            <p:extLst>
              <p:ext uri="{DAA4B4D4-6D71-4841-9C94-3DE7FCFB9230}">
                <p14:media xmlns:p14="http://schemas.microsoft.com/office/powerpoint/2010/main" xmlns="" r:embed="rId6">
                  <p14:trim end="109022"/>
                  <p14:fade out="3500"/>
                </p14:media>
              </p:ext>
            </p:extLst>
          </p:nvPr>
        </p:nvPicPr>
        <p:blipFill>
          <a:blip r:embed="rId7" cstate="print"/>
          <a:stretch>
            <a:fillRect/>
          </a:stretch>
        </p:blipFill>
        <p:spPr>
          <a:xfrm>
            <a:off x="771837" y="381876"/>
            <a:ext cx="812800" cy="812800"/>
          </a:xfrm>
          <a:prstGeom prst="rect">
            <a:avLst/>
          </a:prstGeom>
        </p:spPr>
      </p:pic>
    </p:spTree>
    <p:extLst>
      <p:ext uri="{BB962C8B-B14F-4D97-AF65-F5344CB8AC3E}">
        <p14:creationId xmlns:p14="http://schemas.microsoft.com/office/powerpoint/2010/main" xmlns="" val="3113497647"/>
      </p:ext>
    </p:extLst>
  </p:cSld>
  <p:clrMapOvr>
    <a:masterClrMapping/>
  </p:clrMapOvr>
  <mc:AlternateContent xmlns:mc="http://schemas.openxmlformats.org/markup-compatibility/2006">
    <mc:Choice xmlns:p14="http://schemas.microsoft.com/office/powerpoint/2010/main" xmlns="" Requires="p14">
      <p:transition spd="slow" p14:dur="3400" advClick="0" advTm="5250">
        <p14:reveal/>
      </p:transition>
    </mc:Choice>
    <mc:Fallback>
      <p:transition spd="slow" advClick="0" advTm="52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7" fill="hold" display="0">
                  <p:stCondLst>
                    <p:cond delay="indefinite"/>
                  </p:stCondLst>
                  <p:endCondLst>
                    <p:cond evt="onStopAudio" delay="0">
                      <p:tgtEl>
                        <p:sldTgt/>
                      </p:tgtEl>
                    </p:cond>
                  </p:endCondLst>
                </p:cTn>
                <p:tgtEl>
                  <p:spTgt spid="10"/>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94550" y="1642493"/>
            <a:ext cx="4598293" cy="707886"/>
          </a:xfrm>
          <a:prstGeom prst="rect">
            <a:avLst/>
          </a:prstGeom>
        </p:spPr>
        <p:txBody>
          <a:bodyPr wrap="square">
            <a:spAutoFit/>
          </a:bodyPr>
          <a:lstStyle/>
          <a:p>
            <a:pPr lvl="1"/>
            <a:r>
              <a:rPr lang="en-US" sz="4000" i="1" dirty="0" smtClean="0">
                <a:solidFill>
                  <a:srgbClr val="1A2972"/>
                </a:solidFill>
                <a:cs typeface="Century"/>
              </a:rPr>
              <a:t>United in harmony</a:t>
            </a:r>
            <a:endParaRPr lang="en-US" sz="4000" i="1" dirty="0">
              <a:solidFill>
                <a:srgbClr val="1A2972"/>
              </a:solidFill>
              <a:cs typeface="Century"/>
            </a:endParaRPr>
          </a:p>
        </p:txBody>
      </p:sp>
      <p:sp>
        <p:nvSpPr>
          <p:cNvPr id="12" name="Rectangle 11"/>
          <p:cNvSpPr/>
          <p:nvPr/>
        </p:nvSpPr>
        <p:spPr>
          <a:xfrm>
            <a:off x="1094550" y="2524708"/>
            <a:ext cx="8462511" cy="1938992"/>
          </a:xfrm>
          <a:prstGeom prst="rect">
            <a:avLst/>
          </a:prstGeom>
        </p:spPr>
        <p:txBody>
          <a:bodyPr wrap="square">
            <a:spAutoFit/>
          </a:bodyPr>
          <a:lstStyle/>
          <a:p>
            <a:pPr lvl="1"/>
            <a:r>
              <a:rPr lang="en-US" sz="4000" i="1" dirty="0" smtClean="0">
                <a:solidFill>
                  <a:srgbClr val="1A2972"/>
                </a:solidFill>
                <a:cs typeface="Century"/>
              </a:rPr>
              <a:t>      to speak the </a:t>
            </a:r>
            <a:r>
              <a:rPr lang="en-US" sz="4000" i="1" dirty="0">
                <a:solidFill>
                  <a:srgbClr val="1A2972"/>
                </a:solidFill>
                <a:cs typeface="Century"/>
              </a:rPr>
              <a:t>truth </a:t>
            </a:r>
            <a:r>
              <a:rPr lang="en-US" sz="4000" i="1" dirty="0" smtClean="0">
                <a:solidFill>
                  <a:srgbClr val="1A2972"/>
                </a:solidFill>
                <a:cs typeface="Century"/>
              </a:rPr>
              <a:t>with                             </a:t>
            </a:r>
            <a:br>
              <a:rPr lang="en-US" sz="4000" i="1" dirty="0" smtClean="0">
                <a:solidFill>
                  <a:srgbClr val="1A2972"/>
                </a:solidFill>
                <a:cs typeface="Century"/>
              </a:rPr>
            </a:br>
            <a:r>
              <a:rPr lang="en-US" sz="4000" i="1" dirty="0" smtClean="0">
                <a:solidFill>
                  <a:srgbClr val="1A2972"/>
                </a:solidFill>
                <a:cs typeface="Century"/>
              </a:rPr>
              <a:t>               courage </a:t>
            </a:r>
            <a:r>
              <a:rPr lang="en-US" sz="4000" i="1" dirty="0">
                <a:solidFill>
                  <a:srgbClr val="1A2972"/>
                </a:solidFill>
                <a:cs typeface="Century"/>
              </a:rPr>
              <a:t>&amp; zeal</a:t>
            </a:r>
          </a:p>
          <a:p>
            <a:pPr lvl="1"/>
            <a:endParaRPr lang="en-US" sz="4000" i="1" dirty="0" smtClean="0">
              <a:solidFill>
                <a:srgbClr val="1A2972"/>
              </a:solidFill>
              <a:cs typeface="Century"/>
            </a:endParaRPr>
          </a:p>
        </p:txBody>
      </p:sp>
      <p:sp>
        <p:nvSpPr>
          <p:cNvPr id="13" name="Rectangle 12"/>
          <p:cNvSpPr/>
          <p:nvPr/>
        </p:nvSpPr>
        <p:spPr>
          <a:xfrm>
            <a:off x="328429" y="670733"/>
            <a:ext cx="5408418" cy="707886"/>
          </a:xfrm>
          <a:prstGeom prst="rect">
            <a:avLst/>
          </a:prstGeom>
        </p:spPr>
        <p:txBody>
          <a:bodyPr wrap="square">
            <a:spAutoFit/>
          </a:bodyPr>
          <a:lstStyle/>
          <a:p>
            <a:pPr lvl="1"/>
            <a:r>
              <a:rPr lang="en-US" sz="4000" b="1" i="1" dirty="0" smtClean="0">
                <a:solidFill>
                  <a:srgbClr val="1A2972"/>
                </a:solidFill>
                <a:cs typeface="Century"/>
              </a:rPr>
              <a:t>One Voice…</a:t>
            </a:r>
          </a:p>
        </p:txBody>
      </p:sp>
    </p:spTree>
    <p:extLst>
      <p:ext uri="{BB962C8B-B14F-4D97-AF65-F5344CB8AC3E}">
        <p14:creationId xmlns:p14="http://schemas.microsoft.com/office/powerpoint/2010/main" xmlns="" val="2862466156"/>
      </p:ext>
    </p:extLst>
  </p:cSld>
  <p:clrMapOvr>
    <a:masterClrMapping/>
  </p:clrMapOvr>
  <mc:AlternateContent xmlns:mc="http://schemas.openxmlformats.org/markup-compatibility/2006">
    <mc:Choice xmlns:p14="http://schemas.microsoft.com/office/powerpoint/2010/main" xmlns="" Requires="p14">
      <p:transition spd="slow" p14:dur="3400" advClick="0" advTm="5250">
        <p14:reveal/>
      </p:transition>
    </mc:Choice>
    <mc:Fallback>
      <p:transition spd="slow" advClick="0" advTm="52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300"/>
                                        <p:tgtEl>
                                          <p:spTgt spid="13"/>
                                        </p:tgtEl>
                                      </p:cBhvr>
                                    </p:animEffect>
                                  </p:childTnLst>
                                </p:cTn>
                              </p:par>
                            </p:childTnLst>
                          </p:cTn>
                        </p:par>
                        <p:par>
                          <p:cTn id="8" fill="hold">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300"/>
                                        <p:tgtEl>
                                          <p:spTgt spid="11"/>
                                        </p:tgtEl>
                                      </p:cBhvr>
                                    </p:animEffect>
                                  </p:childTnLst>
                                </p:cTn>
                              </p:par>
                            </p:childTnLst>
                          </p:cTn>
                        </p:par>
                        <p:par>
                          <p:cTn id="12" fill="hold">
                            <p:stCondLst>
                              <p:cond delay="26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e-majestic-mountain.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0764249" cy="6393793"/>
          </a:xfrm>
          <a:prstGeom prst="rect">
            <a:avLst/>
          </a:prstGeom>
        </p:spPr>
      </p:pic>
      <p:sp>
        <p:nvSpPr>
          <p:cNvPr id="7" name="Rectangle 6"/>
          <p:cNvSpPr/>
          <p:nvPr/>
        </p:nvSpPr>
        <p:spPr>
          <a:xfrm>
            <a:off x="503591" y="442985"/>
            <a:ext cx="6820368" cy="2431435"/>
          </a:xfrm>
          <a:prstGeom prst="rect">
            <a:avLst/>
          </a:prstGeom>
        </p:spPr>
        <p:txBody>
          <a:bodyPr wrap="square">
            <a:spAutoFit/>
          </a:bodyPr>
          <a:lstStyle/>
          <a:p>
            <a:r>
              <a:rPr lang="en-US" sz="3200" dirty="0">
                <a:solidFill>
                  <a:schemeClr val="bg1"/>
                </a:solidFill>
              </a:rPr>
              <a:t>“I sought to hear the </a:t>
            </a:r>
            <a:r>
              <a:rPr lang="en-US" sz="3200" dirty="0" smtClean="0">
                <a:solidFill>
                  <a:schemeClr val="bg1"/>
                </a:solidFill>
              </a:rPr>
              <a:t>voice </a:t>
            </a:r>
            <a:r>
              <a:rPr lang="en-US" sz="3200" dirty="0">
                <a:solidFill>
                  <a:schemeClr val="bg1"/>
                </a:solidFill>
              </a:rPr>
              <a:t>of God and climbed the highest mountain, but God declared: Go down again, </a:t>
            </a:r>
            <a:r>
              <a:rPr lang="en-US" sz="3200" dirty="0" smtClean="0">
                <a:solidFill>
                  <a:schemeClr val="bg1"/>
                </a:solidFill>
              </a:rPr>
              <a:t/>
            </a:r>
            <a:br>
              <a:rPr lang="en-US" sz="3200" dirty="0" smtClean="0">
                <a:solidFill>
                  <a:schemeClr val="bg1"/>
                </a:solidFill>
              </a:rPr>
            </a:br>
            <a:r>
              <a:rPr lang="en-US" sz="3200" dirty="0" smtClean="0">
                <a:solidFill>
                  <a:schemeClr val="bg1"/>
                </a:solidFill>
              </a:rPr>
              <a:t>I </a:t>
            </a:r>
            <a:r>
              <a:rPr lang="en-US" sz="3200" dirty="0">
                <a:solidFill>
                  <a:schemeClr val="bg1"/>
                </a:solidFill>
              </a:rPr>
              <a:t>dwell among the people.</a:t>
            </a:r>
            <a:r>
              <a:rPr lang="en-US" sz="3200" dirty="0" smtClean="0">
                <a:solidFill>
                  <a:schemeClr val="bg1"/>
                </a:solidFill>
              </a:rPr>
              <a:t>”</a:t>
            </a:r>
          </a:p>
          <a:p>
            <a:r>
              <a:rPr lang="en-US" sz="2000" dirty="0" smtClean="0">
                <a:solidFill>
                  <a:schemeClr val="bg1"/>
                </a:solidFill>
              </a:rPr>
              <a:t>Anonymous</a:t>
            </a:r>
            <a:endParaRPr lang="en-US" sz="3200" dirty="0">
              <a:solidFill>
                <a:schemeClr val="bg1"/>
              </a:solidFill>
            </a:endParaRPr>
          </a:p>
        </p:txBody>
      </p:sp>
    </p:spTree>
    <p:extLst>
      <p:ext uri="{BB962C8B-B14F-4D97-AF65-F5344CB8AC3E}">
        <p14:creationId xmlns:p14="http://schemas.microsoft.com/office/powerpoint/2010/main" xmlns="" val="2932383855"/>
      </p:ext>
    </p:extLst>
  </p:cSld>
  <p:clrMapOvr>
    <a:masterClrMapping/>
  </p:clrMapOvr>
  <mc:AlternateContent xmlns:mc="http://schemas.openxmlformats.org/markup-compatibility/2006">
    <mc:Choice xmlns:p14="http://schemas.microsoft.com/office/powerpoint/2010/main" xmlns="" Requires="p14">
      <p:transition spd="slow" p14:dur="3600" advClick="0" advTm="5250">
        <p14:reveal/>
      </p:transition>
    </mc:Choice>
    <mc:Fallback>
      <p:transition spd="slow" advClick="0" advTm="52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oce.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09771" y="886810"/>
            <a:ext cx="5246647" cy="3230289"/>
          </a:xfrm>
          <a:prstGeom prst="rect">
            <a:avLst/>
          </a:prstGeom>
          <a:ln>
            <a:noFill/>
          </a:ln>
          <a:effectLst>
            <a:softEdge rad="112500"/>
          </a:effectLst>
        </p:spPr>
      </p:pic>
      <p:sp>
        <p:nvSpPr>
          <p:cNvPr id="3" name="TextBox 2"/>
          <p:cNvSpPr txBox="1"/>
          <p:nvPr/>
        </p:nvSpPr>
        <p:spPr>
          <a:xfrm>
            <a:off x="405344" y="810172"/>
            <a:ext cx="4192657" cy="3170099"/>
          </a:xfrm>
          <a:prstGeom prst="rect">
            <a:avLst/>
          </a:prstGeom>
          <a:noFill/>
        </p:spPr>
        <p:txBody>
          <a:bodyPr wrap="square" rtlCol="0">
            <a:spAutoFit/>
          </a:bodyPr>
          <a:lstStyle/>
          <a:p>
            <a:r>
              <a:rPr lang="en-US" sz="4000" dirty="0" smtClean="0">
                <a:solidFill>
                  <a:srgbClr val="1A2972"/>
                </a:solidFill>
              </a:rPr>
              <a:t>Let us be the voice to make a change for good and speak for those who cannot</a:t>
            </a:r>
            <a:endParaRPr lang="en-US" sz="4000" dirty="0">
              <a:solidFill>
                <a:srgbClr val="1A2972"/>
              </a:solidFill>
            </a:endParaRPr>
          </a:p>
        </p:txBody>
      </p:sp>
    </p:spTree>
    <p:extLst>
      <p:ext uri="{BB962C8B-B14F-4D97-AF65-F5344CB8AC3E}">
        <p14:creationId xmlns:p14="http://schemas.microsoft.com/office/powerpoint/2010/main" xmlns="" val="728865938"/>
      </p:ext>
    </p:extLst>
  </p:cSld>
  <p:clrMapOvr>
    <a:masterClrMapping/>
  </p:clrMapOvr>
  <mc:AlternateContent xmlns:mc="http://schemas.openxmlformats.org/markup-compatibility/2006">
    <mc:Choice xmlns:p14="http://schemas.microsoft.com/office/powerpoint/2010/main" xmlns="" Requires="p14">
      <p:transition spd="slow" p14:dur="3400" advClick="0" advTm="5250">
        <p14:reveal/>
      </p:transition>
    </mc:Choice>
    <mc:Fallback>
      <p:transition spd="slow" advClick="0" advTm="525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ean_II_Restout_-_Pentecôte.jpg"/>
          <p:cNvPicPr>
            <a:picLocks noChangeAspect="1"/>
          </p:cNvPicPr>
          <p:nvPr/>
        </p:nvPicPr>
        <p:blipFill>
          <a:blip r:embed="rId3" cstate="print">
            <a:alphaModFix amt="33000"/>
            <a:extLst>
              <a:ext uri="{28A0092B-C50C-407E-A947-70E740481C1C}">
                <a14:useLocalDpi xmlns:a14="http://schemas.microsoft.com/office/drawing/2010/main" xmlns="" val="0"/>
              </a:ext>
            </a:extLst>
          </a:blip>
          <a:stretch>
            <a:fillRect/>
          </a:stretch>
        </p:blipFill>
        <p:spPr>
          <a:xfrm>
            <a:off x="-394115" y="-120432"/>
            <a:ext cx="10274233" cy="6051523"/>
          </a:xfrm>
          <a:prstGeom prst="rect">
            <a:avLst/>
          </a:prstGeom>
        </p:spPr>
      </p:pic>
      <p:sp>
        <p:nvSpPr>
          <p:cNvPr id="2" name="Title 1"/>
          <p:cNvSpPr>
            <a:spLocks noGrp="1"/>
          </p:cNvSpPr>
          <p:nvPr>
            <p:ph type="title"/>
          </p:nvPr>
        </p:nvSpPr>
        <p:spPr>
          <a:xfrm>
            <a:off x="549275" y="1797578"/>
            <a:ext cx="8042276" cy="1114130"/>
          </a:xfrm>
        </p:spPr>
        <p:txBody>
          <a:bodyPr/>
          <a:lstStyle/>
          <a:p>
            <a:r>
              <a:rPr lang="en-US" sz="8000" b="1" dirty="0">
                <a:ln w="17780" cmpd="sng">
                  <a:solidFill>
                    <a:schemeClr val="accent1">
                      <a:tint val="3000"/>
                    </a:schemeClr>
                  </a:solidFill>
                  <a:prstDash val="solid"/>
                  <a:miter lim="800000"/>
                </a:ln>
                <a:solidFill>
                  <a:srgbClr val="1A2972"/>
                </a:solidFill>
                <a:effectLst>
                  <a:outerShdw blurRad="55000" dist="50800" dir="5400000" algn="tl">
                    <a:srgbClr val="000000">
                      <a:alpha val="33000"/>
                    </a:srgbClr>
                  </a:outerShdw>
                </a:effectLst>
              </a:rPr>
              <a:t>One </a:t>
            </a:r>
            <a:r>
              <a:rPr lang="en-US" sz="8000" b="1" dirty="0" smtClean="0">
                <a:ln w="17780" cmpd="sng">
                  <a:solidFill>
                    <a:schemeClr val="accent1">
                      <a:tint val="3000"/>
                    </a:schemeClr>
                  </a:solidFill>
                  <a:prstDash val="solid"/>
                  <a:miter lim="800000"/>
                </a:ln>
                <a:solidFill>
                  <a:srgbClr val="1A2972"/>
                </a:solidFill>
                <a:effectLst>
                  <a:outerShdw blurRad="55000" dist="50800" dir="5400000" algn="tl">
                    <a:srgbClr val="000000">
                      <a:alpha val="33000"/>
                    </a:srgbClr>
                  </a:outerShdw>
                </a:effectLst>
              </a:rPr>
              <a:t>Mission</a:t>
            </a:r>
            <a:endParaRPr lang="en-US" sz="8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xmlns="" val="958813233"/>
      </p:ext>
    </p:extLst>
  </p:cSld>
  <p:clrMapOvr>
    <a:masterClrMapping/>
  </p:clrMapOvr>
  <mc:AlternateContent xmlns:mc="http://schemas.openxmlformats.org/markup-compatibility/2006">
    <mc:Choice xmlns:p14="http://schemas.microsoft.com/office/powerpoint/2010/main" xmlns="" Requires="p14">
      <p:transition spd="slow" p14:dur="2000" advClick="0" advTm="3250">
        <p14:reveal/>
      </p:transition>
    </mc:Choice>
    <mc:Fallback>
      <p:transition spd="slow" advClick="0" advTm="325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16011" y="339396"/>
            <a:ext cx="4028724" cy="4751552"/>
          </a:xfrm>
        </p:spPr>
        <p:txBody>
          <a:bodyPr>
            <a:noAutofit/>
          </a:bodyPr>
          <a:lstStyle/>
          <a:p>
            <a:pPr lvl="0" algn="l"/>
            <a:r>
              <a:rPr lang="en-CA" sz="2400" dirty="0">
                <a:solidFill>
                  <a:srgbClr val="1A2972"/>
                </a:solidFill>
              </a:rPr>
              <a:t>Like Mary, Star of the New Evangelization, always aware of our needs and the needs of others; ready to act when necessary... w</a:t>
            </a:r>
            <a:r>
              <a:rPr lang="en-CA" sz="2400" dirty="0" smtClean="0">
                <a:solidFill>
                  <a:srgbClr val="1A2972"/>
                </a:solidFill>
              </a:rPr>
              <a:t>ho kept </a:t>
            </a:r>
            <a:r>
              <a:rPr lang="en-CA" sz="2400" dirty="0">
                <a:solidFill>
                  <a:srgbClr val="1A2972"/>
                </a:solidFill>
              </a:rPr>
              <a:t>all things in her heart and pondered; this same Mary is the woman of prayer and work in </a:t>
            </a:r>
            <a:r>
              <a:rPr lang="en-CA" sz="2400" dirty="0" smtClean="0">
                <a:solidFill>
                  <a:srgbClr val="1A2972"/>
                </a:solidFill>
              </a:rPr>
              <a:t>Nazareth who </a:t>
            </a:r>
            <a:r>
              <a:rPr lang="en-CA" sz="2400" dirty="0">
                <a:solidFill>
                  <a:srgbClr val="1A2972"/>
                </a:solidFill>
              </a:rPr>
              <a:t>told them, </a:t>
            </a:r>
            <a:endParaRPr lang="en-CA" sz="2400" dirty="0" smtClean="0">
              <a:solidFill>
                <a:srgbClr val="1A2972"/>
              </a:solidFill>
            </a:endParaRPr>
          </a:p>
          <a:p>
            <a:pPr lvl="0" algn="l"/>
            <a:r>
              <a:rPr lang="en-CA" sz="2400" dirty="0" smtClean="0">
                <a:solidFill>
                  <a:srgbClr val="1A2972"/>
                </a:solidFill>
              </a:rPr>
              <a:t>“</a:t>
            </a:r>
            <a:r>
              <a:rPr lang="en-CA" sz="2400" dirty="0">
                <a:solidFill>
                  <a:srgbClr val="1A2972"/>
                </a:solidFill>
              </a:rPr>
              <a:t>Do whatever He tells you.</a:t>
            </a:r>
            <a:r>
              <a:rPr lang="en-CA" sz="2400" dirty="0" smtClean="0">
                <a:solidFill>
                  <a:srgbClr val="1A2972"/>
                </a:solidFill>
              </a:rPr>
              <a:t>”</a:t>
            </a:r>
          </a:p>
          <a:p>
            <a:pPr lvl="0" algn="l"/>
            <a:r>
              <a:rPr lang="en-CA" sz="1600" dirty="0" smtClean="0">
                <a:solidFill>
                  <a:srgbClr val="1A2972"/>
                </a:solidFill>
              </a:rPr>
              <a:t>	(</a:t>
            </a:r>
            <a:r>
              <a:rPr lang="en-CA" sz="1600" dirty="0" err="1" smtClean="0">
                <a:solidFill>
                  <a:srgbClr val="1A2972"/>
                </a:solidFill>
              </a:rPr>
              <a:t>Evangelii</a:t>
            </a:r>
            <a:r>
              <a:rPr lang="en-CA" sz="1600" dirty="0" smtClean="0">
                <a:solidFill>
                  <a:srgbClr val="1A2972"/>
                </a:solidFill>
              </a:rPr>
              <a:t> </a:t>
            </a:r>
            <a:r>
              <a:rPr lang="en-CA" sz="1600" dirty="0" err="1" smtClean="0">
                <a:solidFill>
                  <a:srgbClr val="1A2972"/>
                </a:solidFill>
              </a:rPr>
              <a:t>Gaudium</a:t>
            </a:r>
            <a:r>
              <a:rPr lang="en-CA" sz="1600" dirty="0" smtClean="0">
                <a:solidFill>
                  <a:srgbClr val="1A2972"/>
                </a:solidFill>
              </a:rPr>
              <a:t> 288)</a:t>
            </a:r>
            <a:endParaRPr lang="en-US" sz="1600" dirty="0">
              <a:solidFill>
                <a:srgbClr val="1A2972"/>
              </a:solidFill>
            </a:endParaRPr>
          </a:p>
          <a:p>
            <a:pPr algn="l"/>
            <a:endParaRPr lang="en-US" sz="2400" dirty="0">
              <a:solidFill>
                <a:srgbClr val="1A2972"/>
              </a:solidFill>
            </a:endParaRPr>
          </a:p>
        </p:txBody>
      </p:sp>
      <p:pic>
        <p:nvPicPr>
          <p:cNvPr id="5" name="Picture 4" descr="daum_net_20130506_065502.jp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4904534" y="361293"/>
            <a:ext cx="4105358" cy="4861034"/>
          </a:xfrm>
          <a:prstGeom prst="rect">
            <a:avLst/>
          </a:prstGeom>
          <a:ln>
            <a:noFill/>
          </a:ln>
          <a:effectLst>
            <a:softEdge rad="112500"/>
          </a:effectLst>
        </p:spPr>
      </p:pic>
    </p:spTree>
    <p:extLst>
      <p:ext uri="{BB962C8B-B14F-4D97-AF65-F5344CB8AC3E}">
        <p14:creationId xmlns:p14="http://schemas.microsoft.com/office/powerpoint/2010/main" xmlns="" val="2905177905"/>
      </p:ext>
    </p:extLst>
  </p:cSld>
  <p:clrMapOvr>
    <a:masterClrMapping/>
  </p:clrMapOvr>
  <mc:AlternateContent xmlns:mc="http://schemas.openxmlformats.org/markup-compatibility/2006">
    <mc:Choice xmlns:p14="http://schemas.microsoft.com/office/powerpoint/2010/main" xmlns="" Requires="p14">
      <p:transition spd="slow" p14:dur="3700" advClick="0" advTm="9000">
        <p14:reveal/>
      </p:transition>
    </mc:Choice>
    <mc:Fallback>
      <p:transition spd="slow" advClick="0" advTm="9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633" y="-54738"/>
            <a:ext cx="9414953" cy="58573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2" name="Picture 1" descr="The Visitation_matthia.jpg"/>
          <p:cNvPicPr>
            <a:picLocks noChangeAspect="1"/>
          </p:cNvPicPr>
          <p:nvPr/>
        </p:nvPicPr>
        <p:blipFill>
          <a:blip r:embed="rId3" cstate="email">
            <a:extLst>
              <a:ext uri="{BEBA8EAE-BF5A-486C-A8C5-ECC9F3942E4B}">
                <a14:imgProps xmlns:a14="http://schemas.microsoft.com/office/drawing/2010/main" xmlns="">
                  <a14:imgLayer r:embed="rId4">
                    <a14:imgEffect>
                      <a14:backgroundRemoval t="364" b="98982" l="1404" r="100000">
                        <a14:backgroundMark x1="69474" y1="24509" x2="69474" y2="24509"/>
                      </a14:backgroundRemoval>
                    </a14:imgEffect>
                  </a14:imgLayer>
                </a14:imgProps>
              </a:ext>
              <a:ext uri="{28A0092B-C50C-407E-A947-70E740481C1C}">
                <a14:useLocalDpi xmlns:a14="http://schemas.microsoft.com/office/drawing/2010/main" xmlns="" val="0"/>
              </a:ext>
            </a:extLst>
          </a:blip>
          <a:stretch>
            <a:fillRect/>
          </a:stretch>
        </p:blipFill>
        <p:spPr>
          <a:xfrm>
            <a:off x="3260733" y="459827"/>
            <a:ext cx="2751187" cy="4423104"/>
          </a:xfrm>
          <a:prstGeom prst="rect">
            <a:avLst/>
          </a:prstGeom>
          <a:effectLst>
            <a:reflection blurRad="6350" stA="52000" endA="300" endPos="35000" dir="5400000" sy="-100000" algn="bl" rotWithShape="0"/>
          </a:effectLst>
        </p:spPr>
      </p:pic>
      <p:sp>
        <p:nvSpPr>
          <p:cNvPr id="4" name="TextBox 3"/>
          <p:cNvSpPr txBox="1"/>
          <p:nvPr/>
        </p:nvSpPr>
        <p:spPr>
          <a:xfrm>
            <a:off x="3393761" y="1401383"/>
            <a:ext cx="5487496" cy="3108544"/>
          </a:xfrm>
          <a:prstGeom prst="rect">
            <a:avLst/>
          </a:prstGeom>
          <a:noFill/>
        </p:spPr>
        <p:txBody>
          <a:bodyPr wrap="square" rtlCol="0">
            <a:spAutoFit/>
          </a:bodyPr>
          <a:lstStyle/>
          <a:p>
            <a:r>
              <a:rPr lang="en-CA" sz="2800" dirty="0" smtClean="0">
                <a:solidFill>
                  <a:schemeClr val="bg1"/>
                </a:solidFill>
              </a:rPr>
              <a:t>Just </a:t>
            </a:r>
            <a:r>
              <a:rPr lang="en-CA" sz="2800" dirty="0">
                <a:solidFill>
                  <a:schemeClr val="bg1"/>
                </a:solidFill>
              </a:rPr>
              <a:t>as John the </a:t>
            </a:r>
            <a:r>
              <a:rPr lang="en-CA" sz="2800" dirty="0" smtClean="0">
                <a:solidFill>
                  <a:schemeClr val="bg1"/>
                </a:solidFill>
              </a:rPr>
              <a:t>Baptist </a:t>
            </a:r>
            <a:r>
              <a:rPr lang="en-CA" sz="2800" dirty="0">
                <a:solidFill>
                  <a:schemeClr val="bg1"/>
                </a:solidFill>
              </a:rPr>
              <a:t>leapt for joy in his mother’s womb when the presence of Christ was brought by Mary to Elizabeth that we too may bring the Holy Presence to all we encounter.</a:t>
            </a:r>
            <a:endParaRPr lang="en-US" sz="2800" dirty="0">
              <a:solidFill>
                <a:schemeClr val="bg1"/>
              </a:solidFill>
            </a:endParaRPr>
          </a:p>
          <a:p>
            <a:endParaRPr lang="en-US" sz="2800" dirty="0">
              <a:solidFill>
                <a:schemeClr val="bg1"/>
              </a:solidFill>
            </a:endParaRPr>
          </a:p>
        </p:txBody>
      </p:sp>
      <p:sp>
        <p:nvSpPr>
          <p:cNvPr id="5" name="TextBox 4"/>
          <p:cNvSpPr txBox="1"/>
          <p:nvPr/>
        </p:nvSpPr>
        <p:spPr>
          <a:xfrm>
            <a:off x="142319" y="5223782"/>
            <a:ext cx="8829370" cy="369332"/>
          </a:xfrm>
          <a:prstGeom prst="rect">
            <a:avLst/>
          </a:prstGeom>
          <a:noFill/>
        </p:spPr>
        <p:txBody>
          <a:bodyPr wrap="square" rtlCol="0">
            <a:spAutoFit/>
          </a:bodyPr>
          <a:lstStyle/>
          <a:p>
            <a:r>
              <a:rPr lang="en-US" dirty="0" err="1" smtClean="0">
                <a:solidFill>
                  <a:schemeClr val="bg1"/>
                </a:solidFill>
              </a:rPr>
              <a:t>Matthia</a:t>
            </a:r>
            <a:r>
              <a:rPr lang="en-US" dirty="0" smtClean="0">
                <a:solidFill>
                  <a:schemeClr val="bg1"/>
                </a:solidFill>
              </a:rPr>
              <a:t> </a:t>
            </a:r>
            <a:r>
              <a:rPr lang="en-US" dirty="0" err="1" smtClean="0">
                <a:solidFill>
                  <a:schemeClr val="bg1"/>
                </a:solidFill>
              </a:rPr>
              <a:t>Langone</a:t>
            </a:r>
            <a:r>
              <a:rPr lang="en-US" dirty="0" smtClean="0">
                <a:solidFill>
                  <a:schemeClr val="bg1"/>
                </a:solidFill>
              </a:rPr>
              <a:t>, </a:t>
            </a:r>
            <a:r>
              <a:rPr lang="en-US" i="1" dirty="0" smtClean="0">
                <a:solidFill>
                  <a:schemeClr val="bg1"/>
                </a:solidFill>
              </a:rPr>
              <a:t>The Recognition</a:t>
            </a:r>
            <a:r>
              <a:rPr lang="en-US" dirty="0" smtClean="0">
                <a:solidFill>
                  <a:schemeClr val="bg1"/>
                </a:solidFill>
              </a:rPr>
              <a:t>, tempera &amp; gold on board, 39.75” x 24”, 2013</a:t>
            </a:r>
            <a:endParaRPr lang="en-US" dirty="0">
              <a:solidFill>
                <a:schemeClr val="bg1"/>
              </a:solidFill>
            </a:endParaRPr>
          </a:p>
        </p:txBody>
      </p:sp>
    </p:spTree>
    <p:extLst>
      <p:ext uri="{BB962C8B-B14F-4D97-AF65-F5344CB8AC3E}">
        <p14:creationId xmlns:p14="http://schemas.microsoft.com/office/powerpoint/2010/main" xmlns="" val="728953972"/>
      </p:ext>
    </p:extLst>
  </p:cSld>
  <p:clrMapOvr>
    <a:masterClrMapping/>
  </p:clrMapOvr>
  <mc:AlternateContent xmlns:mc="http://schemas.openxmlformats.org/markup-compatibility/2006">
    <mc:Choice xmlns:p14="http://schemas.microsoft.com/office/powerpoint/2010/main" xmlns="" Requires="p14">
      <p:transition spd="slow" p14:dur="1750" advClick="0" advTm="9000">
        <p14:reveal/>
      </p:transition>
    </mc:Choice>
    <mc:Fallback>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0" presetClass="path" presetSubtype="0" accel="50000" decel="50000" fill="hold" nodeType="afterEffect">
                                  <p:stCondLst>
                                    <p:cond delay="0"/>
                                  </p:stCondLst>
                                  <p:childTnLst>
                                    <p:animMotion origin="layout" path="M -1.35811E-6 0 L -0.31869 -0.0425 " pathEditMode="relative" rAng="0" ptsTypes="AA">
                                      <p:cBhvr>
                                        <p:cTn id="12" dur="1000" fill="hold"/>
                                        <p:tgtEl>
                                          <p:spTgt spid="2"/>
                                        </p:tgtEl>
                                        <p:attrNameLst>
                                          <p:attrName>ppt_x</p:attrName>
                                          <p:attrName>ppt_y</p:attrName>
                                        </p:attrNameLst>
                                      </p:cBhvr>
                                      <p:rCtr x="-15943" y="-2139"/>
                                    </p:animMotion>
                                  </p:childTnLst>
                                </p:cTn>
                              </p:par>
                            </p:childTnLst>
                          </p:cTn>
                        </p:par>
                        <p:par>
                          <p:cTn id="13" fill="hold">
                            <p:stCondLst>
                              <p:cond delay="1500"/>
                            </p:stCondLst>
                            <p:childTnLst>
                              <p:par>
                                <p:cTn id="14" presetID="10" presetClass="entr" presetSubtype="0" fill="hold" grpId="0" nodeType="afterEffect">
                                  <p:stCondLst>
                                    <p:cond delay="0"/>
                                  </p:stCondLst>
                                  <p:iterate type="lt">
                                    <p:tmPct val="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par>
                          <p:cTn id="17" fill="hold">
                            <p:stCondLst>
                              <p:cond delay="2500"/>
                            </p:stCondLst>
                            <p:childTnLst>
                              <p:par>
                                <p:cTn id="18" presetID="1" presetClass="entr" presetSubtype="0" fill="hold" grpId="1" nodeType="afterEffect">
                                  <p:stCondLst>
                                    <p:cond delay="0"/>
                                  </p:stCondLst>
                                  <p:iterate type="lt">
                                    <p:tmAbs val="0"/>
                                  </p:iterate>
                                  <p:childTnLst>
                                    <p:set>
                                      <p:cBhvr>
                                        <p:cTn id="19" dur="1" fill="hold">
                                          <p:stCondLst>
                                            <p:cond delay="200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20140722_072747 (2).jpg"/>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5900"/>
                    </a14:imgEffect>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426959" y="-103816"/>
            <a:ext cx="10040464" cy="6058696"/>
          </a:xfrm>
          <a:prstGeom prst="rect">
            <a:avLst/>
          </a:prstGeom>
        </p:spPr>
      </p:pic>
      <p:sp>
        <p:nvSpPr>
          <p:cNvPr id="3" name="Rectangle 2"/>
          <p:cNvSpPr/>
          <p:nvPr/>
        </p:nvSpPr>
        <p:spPr>
          <a:xfrm>
            <a:off x="-514539" y="16232"/>
            <a:ext cx="9809069" cy="646331"/>
          </a:xfrm>
          <a:prstGeom prst="rect">
            <a:avLst/>
          </a:prstGeom>
        </p:spPr>
        <p:txBody>
          <a:bodyPr wrap="square">
            <a:spAutoFit/>
          </a:bodyPr>
          <a:lstStyle/>
          <a:p>
            <a:pPr algn="ctr"/>
            <a:r>
              <a:rPr lang="en-CA" sz="3600" dirty="0">
                <a:solidFill>
                  <a:srgbClr val="FFFFFF"/>
                </a:solidFill>
              </a:rPr>
              <a:t>We ask for a </a:t>
            </a:r>
            <a:r>
              <a:rPr lang="en-CA" sz="3600" i="1" dirty="0">
                <a:solidFill>
                  <a:srgbClr val="FFFFFF"/>
                </a:solidFill>
              </a:rPr>
              <a:t>holy courage </a:t>
            </a:r>
            <a:r>
              <a:rPr lang="en-CA" sz="3600" dirty="0">
                <a:solidFill>
                  <a:srgbClr val="FFFFFF"/>
                </a:solidFill>
              </a:rPr>
              <a:t>to seek new </a:t>
            </a:r>
            <a:r>
              <a:rPr lang="en-CA" sz="3600" dirty="0" smtClean="0">
                <a:solidFill>
                  <a:srgbClr val="FFFFFF"/>
                </a:solidFill>
              </a:rPr>
              <a:t>paths </a:t>
            </a:r>
            <a:endParaRPr lang="en-US" sz="3600" dirty="0">
              <a:solidFill>
                <a:srgbClr val="FFFFFF"/>
              </a:solidFill>
            </a:endParaRPr>
          </a:p>
        </p:txBody>
      </p:sp>
      <p:pic>
        <p:nvPicPr>
          <p:cNvPr id="8" name="Picture 7" descr="path"/>
          <p:cNvPicPr>
            <a:picLocks noGrp="1" noChangeAspect="1"/>
          </p:cNvPicPr>
          <p:nvPr isPhoto="1"/>
        </p:nvPicPr>
        <p:blipFill>
          <a:blip r:embed="rId4" cstate="email">
            <a:extLst>
              <a:ext uri="{BEBA8EAE-BF5A-486C-A8C5-ECC9F3942E4B}">
                <a14:imgProps xmlns:a14="http://schemas.microsoft.com/office/drawing/2010/main" xmlns="">
                  <a14:imgLayer r:embed="rId5">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426958" y="-103817"/>
            <a:ext cx="10040464" cy="6048653"/>
          </a:xfrm>
          <a:prstGeom prst="rect">
            <a:avLst/>
          </a:prstGeom>
          <a:noFill/>
          <a:ln>
            <a:noFill/>
          </a:ln>
        </p:spPr>
      </p:pic>
      <p:sp>
        <p:nvSpPr>
          <p:cNvPr id="4" name="TextBox 3"/>
          <p:cNvSpPr txBox="1"/>
          <p:nvPr/>
        </p:nvSpPr>
        <p:spPr>
          <a:xfrm>
            <a:off x="251798" y="1661757"/>
            <a:ext cx="8331139" cy="170816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3000" b="1" spc="150" dirty="0" smtClean="0">
                <a:ln w="11430"/>
                <a:solidFill>
                  <a:srgbClr val="F8F8F8"/>
                </a:solidFill>
                <a:effectLst>
                  <a:outerShdw blurRad="25400" algn="tl" rotWithShape="0">
                    <a:srgbClr val="000000">
                      <a:alpha val="43000"/>
                    </a:srgbClr>
                  </a:outerShdw>
                </a:effectLst>
              </a:rPr>
              <a:t>We ask for…</a:t>
            </a:r>
          </a:p>
          <a:p>
            <a:pPr algn="ctr"/>
            <a:r>
              <a:rPr lang="en-US" sz="7500" b="1" spc="600" dirty="0" smtClean="0">
                <a:ln w="11430"/>
                <a:solidFill>
                  <a:srgbClr val="F8F8F8"/>
                </a:solidFill>
                <a:effectLst>
                  <a:outerShdw blurRad="25400" algn="tl" rotWithShape="0">
                    <a:srgbClr val="000000">
                      <a:alpha val="43000"/>
                    </a:srgbClr>
                  </a:outerShdw>
                </a:effectLst>
              </a:rPr>
              <a:t>holy courage </a:t>
            </a:r>
            <a:endParaRPr lang="en-US" sz="7500" b="1" spc="600" dirty="0">
              <a:ln w="11430"/>
              <a:solidFill>
                <a:srgbClr val="F8F8F8"/>
              </a:solidFill>
              <a:effectLst>
                <a:outerShdw blurRad="25400" algn="tl" rotWithShape="0">
                  <a:srgbClr val="000000">
                    <a:alpha val="43000"/>
                  </a:srgbClr>
                </a:outerShdw>
              </a:effectLst>
            </a:endParaRPr>
          </a:p>
        </p:txBody>
      </p:sp>
      <p:sp>
        <p:nvSpPr>
          <p:cNvPr id="6" name="TextBox 5"/>
          <p:cNvSpPr txBox="1"/>
          <p:nvPr/>
        </p:nvSpPr>
        <p:spPr>
          <a:xfrm>
            <a:off x="404198" y="3522317"/>
            <a:ext cx="8331139" cy="553998"/>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r"/>
            <a:r>
              <a:rPr lang="en-US" sz="3000" b="1" spc="150" dirty="0" smtClean="0">
                <a:ln w="11430"/>
                <a:solidFill>
                  <a:srgbClr val="F8F8F8"/>
                </a:solidFill>
                <a:effectLst>
                  <a:outerShdw blurRad="25400" algn="tl" rotWithShape="0">
                    <a:srgbClr val="000000">
                      <a:alpha val="43000"/>
                    </a:srgbClr>
                  </a:outerShdw>
                </a:effectLst>
              </a:rPr>
              <a:t>…to seek new paths</a:t>
            </a:r>
            <a:endParaRPr lang="en-US" sz="7500" b="1" spc="60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xmlns="" val="826910577"/>
      </p:ext>
    </p:extLst>
  </p:cSld>
  <p:clrMapOvr>
    <a:masterClrMapping/>
  </p:clrMapOvr>
  <mc:AlternateContent xmlns:mc="http://schemas.openxmlformats.org/markup-compatibility/2006">
    <mc:Choice xmlns:p14="http://schemas.microsoft.com/office/powerpoint/2010/main" xmlns="" Requires="p14">
      <p:transition spd="slow" p14:dur="3500" advClick="0" advTm="4250">
        <p14:reveal/>
      </p:transition>
    </mc:Choice>
    <mc:Fallback>
      <p:transition spd="slow" advClick="0" advTm="42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200"/>
                                        <p:tgtEl>
                                          <p:spTgt spid="4">
                                            <p:txEl>
                                              <p:pRg st="0" end="0"/>
                                            </p:txEl>
                                          </p:spTgt>
                                        </p:tgtEl>
                                      </p:cBhvr>
                                    </p:animEffect>
                                  </p:childTnLst>
                                </p:cTn>
                              </p:par>
                            </p:childTnLst>
                          </p:cTn>
                        </p:par>
                        <p:par>
                          <p:cTn id="8" fill="hold">
                            <p:stCondLst>
                              <p:cond delay="12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par>
                          <p:cTn id="12" fill="hold">
                            <p:stCondLst>
                              <p:cond delay="2200"/>
                            </p:stCondLst>
                            <p:childTnLst>
                              <p:par>
                                <p:cTn id="13" presetID="10" presetClass="entr" presetSubtype="0"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ight.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0"/>
            <a:ext cx="9228844" cy="5886465"/>
          </a:xfrm>
          <a:prstGeom prst="rect">
            <a:avLst/>
          </a:prstGeom>
          <a:noFill/>
          <a:ln>
            <a:noFill/>
          </a:ln>
        </p:spPr>
      </p:pic>
      <p:sp>
        <p:nvSpPr>
          <p:cNvPr id="2" name="TextBox 1"/>
          <p:cNvSpPr txBox="1"/>
          <p:nvPr/>
        </p:nvSpPr>
        <p:spPr>
          <a:xfrm>
            <a:off x="1576460" y="1248103"/>
            <a:ext cx="5627076" cy="2554546"/>
          </a:xfrm>
          <a:prstGeom prst="rect">
            <a:avLst/>
          </a:prstGeom>
          <a:noFill/>
        </p:spPr>
        <p:txBody>
          <a:bodyPr wrap="square" rtlCol="0">
            <a:spAutoFit/>
          </a:bodyPr>
          <a:lstStyle/>
          <a:p>
            <a:pPr algn="ctr"/>
            <a:r>
              <a:rPr lang="en-US" sz="4200" i="1" dirty="0" smtClean="0">
                <a:solidFill>
                  <a:schemeClr val="bg1"/>
                </a:solidFill>
              </a:rPr>
              <a:t>“Then I heard the voice of the Lord saying: </a:t>
            </a:r>
          </a:p>
          <a:p>
            <a:pPr algn="ctr"/>
            <a:r>
              <a:rPr lang="en-US" sz="4200" b="1" i="1" dirty="0" smtClean="0">
                <a:solidFill>
                  <a:srgbClr val="FFFFFF"/>
                </a:solidFill>
              </a:rPr>
              <a:t>Who should I send?”</a:t>
            </a:r>
          </a:p>
          <a:p>
            <a:pPr algn="ctr"/>
            <a:endParaRPr lang="en-US" sz="1600" b="1" i="1" dirty="0">
              <a:solidFill>
                <a:srgbClr val="FFFFFF"/>
              </a:solidFill>
            </a:endParaRPr>
          </a:p>
          <a:p>
            <a:pPr algn="ctr"/>
            <a:r>
              <a:rPr lang="en-US" i="1" dirty="0" smtClean="0">
                <a:solidFill>
                  <a:srgbClr val="FFFFFF"/>
                </a:solidFill>
              </a:rPr>
              <a:t>(Isaiah 6:8)</a:t>
            </a:r>
            <a:endParaRPr lang="en-US" i="1" dirty="0">
              <a:solidFill>
                <a:srgbClr val="FFFFFF"/>
              </a:solidFill>
            </a:endParaRPr>
          </a:p>
        </p:txBody>
      </p:sp>
    </p:spTree>
    <p:extLst>
      <p:ext uri="{BB962C8B-B14F-4D97-AF65-F5344CB8AC3E}">
        <p14:creationId xmlns:p14="http://schemas.microsoft.com/office/powerpoint/2010/main" xmlns="" val="1237070423"/>
      </p:ext>
    </p:extLst>
  </p:cSld>
  <p:clrMapOvr>
    <a:masterClrMapping/>
  </p:clrMapOvr>
  <mc:AlternateContent xmlns:mc="http://schemas.openxmlformats.org/markup-compatibility/2006">
    <mc:Choice xmlns:p14="http://schemas.microsoft.com/office/powerpoint/2010/main" xmlns="" Requires="p14">
      <p:transition spd="slow" p14:dur="3500" advClick="0" advTm="4250">
        <p14:reveal/>
      </p:transition>
    </mc:Choice>
    <mc:Fallback>
      <p:transition spd="slow" advClick="0" advTm="425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96671" y="1072910"/>
            <a:ext cx="4768645" cy="1524722"/>
          </a:xfrm>
          <a:prstGeom prst="rect">
            <a:avLst/>
          </a:prstGeom>
        </p:spPr>
      </p:pic>
      <p:sp>
        <p:nvSpPr>
          <p:cNvPr id="5" name="TextBox 4"/>
          <p:cNvSpPr txBox="1"/>
          <p:nvPr/>
        </p:nvSpPr>
        <p:spPr>
          <a:xfrm>
            <a:off x="738988" y="2693264"/>
            <a:ext cx="4264069" cy="1569660"/>
          </a:xfrm>
          <a:prstGeom prst="rect">
            <a:avLst/>
          </a:prstGeom>
          <a:noFill/>
        </p:spPr>
        <p:txBody>
          <a:bodyPr wrap="square" rtlCol="0">
            <a:spAutoFit/>
          </a:bodyPr>
          <a:lstStyle/>
          <a:p>
            <a:pPr algn="just"/>
            <a:r>
              <a:rPr lang="en-US" sz="2400" dirty="0" smtClean="0">
                <a:solidFill>
                  <a:srgbClr val="0F3661"/>
                </a:solidFill>
              </a:rPr>
              <a:t>The Catholic Women’s League of Canada - called to holiness </a:t>
            </a:r>
            <a:r>
              <a:rPr lang="en-US" sz="2400" smtClean="0">
                <a:solidFill>
                  <a:srgbClr val="0F3661"/>
                </a:solidFill>
              </a:rPr>
              <a:t>through </a:t>
            </a:r>
            <a:r>
              <a:rPr lang="en-US" sz="2400" smtClean="0">
                <a:solidFill>
                  <a:srgbClr val="0F3661"/>
                </a:solidFill>
              </a:rPr>
              <a:t>service </a:t>
            </a:r>
            <a:r>
              <a:rPr lang="en-US" sz="2400" dirty="0" smtClean="0">
                <a:solidFill>
                  <a:srgbClr val="0F3661"/>
                </a:solidFill>
              </a:rPr>
              <a:t>to the people of God.</a:t>
            </a:r>
            <a:endParaRPr lang="en-US" sz="2400" dirty="0">
              <a:solidFill>
                <a:srgbClr val="0F3661"/>
              </a:solidFill>
            </a:endParaRPr>
          </a:p>
        </p:txBody>
      </p:sp>
      <p:pic>
        <p:nvPicPr>
          <p:cNvPr id="7" name="Picture 6" descr="cwl_logo_lowres.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321533" y="1364448"/>
            <a:ext cx="3042455" cy="3042455"/>
          </a:xfrm>
          <a:prstGeom prst="rect">
            <a:avLst/>
          </a:prstGeom>
        </p:spPr>
      </p:pic>
    </p:spTree>
    <p:extLst>
      <p:ext uri="{BB962C8B-B14F-4D97-AF65-F5344CB8AC3E}">
        <p14:creationId xmlns:p14="http://schemas.microsoft.com/office/powerpoint/2010/main" xmlns="" val="1428757985"/>
      </p:ext>
    </p:extLst>
  </p:cSld>
  <p:clrMapOvr>
    <a:masterClrMapping/>
  </p:clrMapOvr>
  <mc:AlternateContent xmlns:mc="http://schemas.openxmlformats.org/markup-compatibility/2006">
    <mc:Choice xmlns:p14="http://schemas.microsoft.com/office/powerpoint/2010/main" xmlns="" Requires="p14">
      <p:transition spd="slow" p14:dur="2400" advClick="0" advTm="6250">
        <p14:reveal/>
      </p:transition>
    </mc:Choice>
    <mc:Fallback>
      <p:transition spd="slow" advClick="0" advTm="625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96671" y="1072910"/>
            <a:ext cx="4768645" cy="1524722"/>
          </a:xfrm>
          <a:prstGeom prst="rect">
            <a:avLst/>
          </a:prstGeom>
        </p:spPr>
      </p:pic>
      <p:sp>
        <p:nvSpPr>
          <p:cNvPr id="5" name="TextBox 4"/>
          <p:cNvSpPr txBox="1"/>
          <p:nvPr/>
        </p:nvSpPr>
        <p:spPr>
          <a:xfrm>
            <a:off x="738988" y="2693264"/>
            <a:ext cx="4264069" cy="1569660"/>
          </a:xfrm>
          <a:prstGeom prst="rect">
            <a:avLst/>
          </a:prstGeom>
          <a:noFill/>
        </p:spPr>
        <p:txBody>
          <a:bodyPr wrap="square" rtlCol="0">
            <a:spAutoFit/>
          </a:bodyPr>
          <a:lstStyle/>
          <a:p>
            <a:pPr algn="just"/>
            <a:r>
              <a:rPr lang="en-US" sz="2400" dirty="0" smtClean="0">
                <a:solidFill>
                  <a:srgbClr val="0F3661"/>
                </a:solidFill>
              </a:rPr>
              <a:t>The Catholic Women’s League of Canada - embracing the call through prayer, trust, and personal encounter. </a:t>
            </a:r>
            <a:endParaRPr lang="en-US" sz="2400" dirty="0">
              <a:solidFill>
                <a:srgbClr val="0F3661"/>
              </a:solidFill>
            </a:endParaRPr>
          </a:p>
        </p:txBody>
      </p:sp>
      <p:pic>
        <p:nvPicPr>
          <p:cNvPr id="2" name="Picture 1" descr="christ-samaritan-woman-at-well-living-water-simon-dewey-3.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189168" y="1413320"/>
            <a:ext cx="3152920" cy="2915292"/>
          </a:xfrm>
          <a:prstGeom prst="rect">
            <a:avLst/>
          </a:prstGeom>
        </p:spPr>
      </p:pic>
    </p:spTree>
    <p:extLst>
      <p:ext uri="{BB962C8B-B14F-4D97-AF65-F5344CB8AC3E}">
        <p14:creationId xmlns:p14="http://schemas.microsoft.com/office/powerpoint/2010/main" xmlns="" val="1794482987"/>
      </p:ext>
    </p:extLst>
  </p:cSld>
  <p:clrMapOvr>
    <a:masterClrMapping/>
  </p:clrMapOvr>
  <mc:AlternateContent xmlns:mc="http://schemas.openxmlformats.org/markup-compatibility/2006">
    <mc:Choice xmlns:p14="http://schemas.microsoft.com/office/powerpoint/2010/main" xmlns="" Requires="p14">
      <p:transition spd="slow" p14:dur="4500" advClick="0" advTm="6250">
        <p14:reveal/>
      </p:transition>
    </mc:Choice>
    <mc:Fallback>
      <p:transition spd="slow" advClick="0" advTm="625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Visitation_matthia.jpg"/>
          <p:cNvPicPr>
            <a:picLocks noChangeAspect="1"/>
          </p:cNvPicPr>
          <p:nvPr/>
        </p:nvPicPr>
        <p:blipFill>
          <a:blip r:embed="rId3" cstate="email">
            <a:extLst>
              <a:ext uri="{BEBA8EAE-BF5A-486C-A8C5-ECC9F3942E4B}">
                <a14:imgProps xmlns:a14="http://schemas.microsoft.com/office/drawing/2010/main" xmlns="">
                  <a14:imgLayer r:embed="rId4">
                    <a14:imgEffect>
                      <a14:backgroundRemoval t="364" b="98982" l="1404" r="100000">
                        <a14:backgroundMark x1="69474" y1="24509" x2="69474" y2="24509"/>
                      </a14:backgroundRemoval>
                    </a14:imgEffect>
                  </a14:imgLayer>
                </a14:imgProps>
              </a:ext>
              <a:ext uri="{28A0092B-C50C-407E-A947-70E740481C1C}">
                <a14:useLocalDpi xmlns:a14="http://schemas.microsoft.com/office/drawing/2010/main" xmlns="" val="0"/>
              </a:ext>
            </a:extLst>
          </a:blip>
          <a:stretch>
            <a:fillRect/>
          </a:stretch>
        </p:blipFill>
        <p:spPr>
          <a:xfrm>
            <a:off x="2758800" y="76638"/>
            <a:ext cx="3355452" cy="5394585"/>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xmlns="" val="649354704"/>
      </p:ext>
    </p:extLst>
  </p:cSld>
  <p:clrMapOvr>
    <a:masterClrMapping/>
  </p:clrMapOvr>
  <mc:AlternateContent xmlns:mc="http://schemas.openxmlformats.org/markup-compatibility/2006">
    <mc:Choice xmlns:p14="http://schemas.microsoft.com/office/powerpoint/2010/main" xmlns="" Requires="p14">
      <p:transition spd="slow" p14:dur="3500" advClick="0" advTm="5250">
        <p14:reveal/>
      </p:transition>
    </mc:Choice>
    <mc:Fallback>
      <p:transition spd="slow" advClick="0" advTm="52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800"/>
                                        <p:tgtEl>
                                          <p:spTgt spid="2"/>
                                        </p:tgtEl>
                                      </p:cBhvr>
                                    </p:animEffect>
                                    <p:anim calcmode="lin" valueType="num">
                                      <p:cBhvr>
                                        <p:cTn id="8" dur="1800" fill="hold"/>
                                        <p:tgtEl>
                                          <p:spTgt spid="2"/>
                                        </p:tgtEl>
                                        <p:attrNameLst>
                                          <p:attrName>ppt_x</p:attrName>
                                        </p:attrNameLst>
                                      </p:cBhvr>
                                      <p:tavLst>
                                        <p:tav tm="0">
                                          <p:val>
                                            <p:strVal val="#ppt_x"/>
                                          </p:val>
                                        </p:tav>
                                        <p:tav tm="100000">
                                          <p:val>
                                            <p:strVal val="#ppt_x"/>
                                          </p:val>
                                        </p:tav>
                                      </p:tavLst>
                                    </p:anim>
                                    <p:anim calcmode="lin" valueType="num">
                                      <p:cBhvr>
                                        <p:cTn id="9" dur="18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44125793"/>
      </p:ext>
    </p:extLst>
  </p:cSld>
  <p:clrMapOvr>
    <a:masterClrMapping/>
  </p:clrMapOvr>
  <mc:AlternateContent xmlns:mc="http://schemas.openxmlformats.org/markup-compatibility/2006">
    <mc:Choice xmlns:p14="http://schemas.microsoft.com/office/powerpoint/2010/main" xmlns="" Requires="p14">
      <p:transition spd="slow" p14:dur="4750" advClick="0" advTm="30250">
        <p:fade/>
      </p:transition>
    </mc:Choice>
    <mc:Fallback>
      <p:transition spd="slow" advClick="0" advTm="3025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49469"/>
            <a:ext cx="8042276" cy="1114130"/>
          </a:xfrm>
        </p:spPr>
        <p:txBody>
          <a:bodyPr anchor="t"/>
          <a:lstStyle/>
          <a:p>
            <a:pPr algn="l"/>
            <a:r>
              <a:rPr lang="en-US" sz="3600" dirty="0" smtClean="0">
                <a:solidFill>
                  <a:srgbClr val="1A2972"/>
                </a:solidFill>
              </a:rPr>
              <a:t>Let us pray…</a:t>
            </a:r>
            <a:endParaRPr lang="en-US" sz="3600" dirty="0">
              <a:solidFill>
                <a:srgbClr val="1A2972"/>
              </a:solidFill>
            </a:endParaRPr>
          </a:p>
        </p:txBody>
      </p:sp>
      <p:sp>
        <p:nvSpPr>
          <p:cNvPr id="3" name="Content Placeholder 2"/>
          <p:cNvSpPr>
            <a:spLocks noGrp="1"/>
          </p:cNvSpPr>
          <p:nvPr>
            <p:ph idx="1"/>
          </p:nvPr>
        </p:nvSpPr>
        <p:spPr>
          <a:xfrm>
            <a:off x="549275" y="1972876"/>
            <a:ext cx="8042276" cy="3619500"/>
          </a:xfrm>
        </p:spPr>
        <p:txBody>
          <a:bodyPr anchor="t">
            <a:normAutofit/>
          </a:bodyPr>
          <a:lstStyle/>
          <a:p>
            <a:pPr marL="336550" lvl="1" indent="0">
              <a:buNone/>
            </a:pPr>
            <a:r>
              <a:rPr lang="en-US" sz="2400" dirty="0">
                <a:solidFill>
                  <a:srgbClr val="1A2972"/>
                </a:solidFill>
              </a:rPr>
              <a:t>“Lord Jesus, just as you opened Elizabeth’s eyes in the presence of Mary, please open my eyes to those who also bear Christ. Help me to honour the potential of each person to be filled with the Holy Spirit.” </a:t>
            </a:r>
          </a:p>
          <a:p>
            <a:pPr marL="336550" lvl="1" indent="0">
              <a:buNone/>
            </a:pPr>
            <a:r>
              <a:rPr lang="en-US" i="1" dirty="0" smtClean="0">
                <a:solidFill>
                  <a:srgbClr val="1A2972"/>
                </a:solidFill>
              </a:rPr>
              <a:t>			(</a:t>
            </a:r>
            <a:r>
              <a:rPr lang="en-US" sz="1800" i="1" dirty="0" smtClean="0">
                <a:solidFill>
                  <a:srgbClr val="1A2972"/>
                </a:solidFill>
              </a:rPr>
              <a:t>The Word Among Us</a:t>
            </a:r>
            <a:r>
              <a:rPr lang="en-US" sz="1800" dirty="0" smtClean="0">
                <a:solidFill>
                  <a:srgbClr val="1A2972"/>
                </a:solidFill>
              </a:rPr>
              <a:t>, </a:t>
            </a:r>
            <a:r>
              <a:rPr lang="en-US" sz="1800" i="1" dirty="0">
                <a:solidFill>
                  <a:srgbClr val="1A2972"/>
                </a:solidFill>
              </a:rPr>
              <a:t>May </a:t>
            </a:r>
            <a:r>
              <a:rPr lang="en-US" sz="1800" i="1" dirty="0" smtClean="0">
                <a:solidFill>
                  <a:srgbClr val="1A2972"/>
                </a:solidFill>
              </a:rPr>
              <a:t>31, 2014)</a:t>
            </a:r>
            <a:endParaRPr lang="en-US" sz="1800" i="1" dirty="0">
              <a:solidFill>
                <a:srgbClr val="1A2972"/>
              </a:solidFill>
            </a:endParaRPr>
          </a:p>
        </p:txBody>
      </p:sp>
    </p:spTree>
    <p:extLst>
      <p:ext uri="{BB962C8B-B14F-4D97-AF65-F5344CB8AC3E}">
        <p14:creationId xmlns:p14="http://schemas.microsoft.com/office/powerpoint/2010/main" xmlns="" val="346834296"/>
      </p:ext>
    </p:extLst>
  </p:cSld>
  <p:clrMapOvr>
    <a:masterClrMapping/>
  </p:clrMapOvr>
  <mc:AlternateContent xmlns:mc="http://schemas.openxmlformats.org/markup-compatibility/2006">
    <mc:Choice xmlns:p14="http://schemas.microsoft.com/office/powerpoint/2010/main" xmlns="" Requires="p14">
      <p:transition spd="slow" p14:dur="3500" advClick="0" advTm="6500">
        <p14:reveal/>
      </p:transition>
    </mc:Choice>
    <mc:Fallback>
      <p:transition spd="slow" advClick="0" advTm="65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9338" y="1057605"/>
            <a:ext cx="4302213" cy="3619500"/>
          </a:xfrm>
        </p:spPr>
        <p:txBody>
          <a:bodyPr anchor="t">
            <a:normAutofit/>
          </a:bodyPr>
          <a:lstStyle/>
          <a:p>
            <a:pPr marL="336550" lvl="1" indent="0">
              <a:lnSpc>
                <a:spcPct val="110000"/>
              </a:lnSpc>
              <a:buNone/>
            </a:pPr>
            <a:r>
              <a:rPr lang="en-US" sz="1800" dirty="0" smtClean="0">
                <a:solidFill>
                  <a:srgbClr val="1A2972"/>
                </a:solidFill>
              </a:rPr>
              <a:t>While the meeting between Mary and Elizabeth was unique, there is something here we can all experience…each of us is capable of bearing Christ to the world. If our eyes were opened to the glory of this truth, we too would rejoice and be humbled in the presence of so holy a vessel as a sister or brother in Christ.</a:t>
            </a:r>
          </a:p>
          <a:p>
            <a:pPr marL="336550" lvl="1" indent="0">
              <a:lnSpc>
                <a:spcPct val="110000"/>
              </a:lnSpc>
              <a:buNone/>
            </a:pPr>
            <a:endParaRPr lang="en-US" sz="1600" i="1" dirty="0">
              <a:solidFill>
                <a:srgbClr val="1A2972"/>
              </a:solidFill>
            </a:endParaRPr>
          </a:p>
        </p:txBody>
      </p:sp>
      <p:sp>
        <p:nvSpPr>
          <p:cNvPr id="10" name="Title 1"/>
          <p:cNvSpPr txBox="1">
            <a:spLocks/>
          </p:cNvSpPr>
          <p:nvPr/>
        </p:nvSpPr>
        <p:spPr>
          <a:xfrm>
            <a:off x="816402" y="1026949"/>
            <a:ext cx="3472936" cy="322813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lnSpc>
                <a:spcPct val="80000"/>
              </a:lnSpc>
            </a:pPr>
            <a:r>
              <a:rPr lang="en-US" sz="4400" dirty="0" smtClean="0">
                <a:solidFill>
                  <a:srgbClr val="1A2972"/>
                </a:solidFill>
              </a:rPr>
              <a:t>“Each of us is capable of bearing Christ to the world.”</a:t>
            </a:r>
            <a:endParaRPr lang="en-US" sz="4400" dirty="0">
              <a:solidFill>
                <a:srgbClr val="1A2972"/>
              </a:solidFill>
            </a:endParaRPr>
          </a:p>
        </p:txBody>
      </p:sp>
    </p:spTree>
    <p:extLst>
      <p:ext uri="{BB962C8B-B14F-4D97-AF65-F5344CB8AC3E}">
        <p14:creationId xmlns:p14="http://schemas.microsoft.com/office/powerpoint/2010/main" xmlns="" val="3050941236"/>
      </p:ext>
    </p:extLst>
  </p:cSld>
  <p:clrMapOvr>
    <a:masterClrMapping/>
  </p:clrMapOvr>
  <mc:AlternateContent xmlns:mc="http://schemas.openxmlformats.org/markup-compatibility/2006">
    <mc:Choice xmlns:p14="http://schemas.microsoft.com/office/powerpoint/2010/main" xmlns="" Requires="p14">
      <p:transition spd="slow" p14:dur="3600" advClick="0" advTm="9000">
        <p14:reveal/>
      </p:transition>
    </mc:Choice>
    <mc:Fallback>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maculate Heart of Mary.jpg"/>
          <p:cNvPicPr>
            <a:picLocks noChangeAspect="1"/>
          </p:cNvPicPr>
          <p:nvPr/>
        </p:nvPicPr>
        <p:blipFill>
          <a:blip r:embed="rId3" cstate="print">
            <a:alphaModFix amt="26000"/>
            <a:extLst>
              <a:ext uri="{28A0092B-C50C-407E-A947-70E740481C1C}">
                <a14:useLocalDpi xmlns:a14="http://schemas.microsoft.com/office/drawing/2010/main" xmlns="" val="0"/>
              </a:ext>
            </a:extLst>
          </a:blip>
          <a:stretch>
            <a:fillRect/>
          </a:stretch>
        </p:blipFill>
        <p:spPr>
          <a:xfrm>
            <a:off x="-218952" y="-3769409"/>
            <a:ext cx="10753300" cy="13787080"/>
          </a:xfrm>
          <a:prstGeom prst="rect">
            <a:avLst/>
          </a:prstGeom>
        </p:spPr>
      </p:pic>
      <p:sp>
        <p:nvSpPr>
          <p:cNvPr id="2" name="Title 1"/>
          <p:cNvSpPr>
            <a:spLocks noGrp="1"/>
          </p:cNvSpPr>
          <p:nvPr>
            <p:ph type="title"/>
          </p:nvPr>
        </p:nvSpPr>
        <p:spPr>
          <a:xfrm>
            <a:off x="549275" y="1797578"/>
            <a:ext cx="8042276" cy="1114130"/>
          </a:xfrm>
        </p:spPr>
        <p:txBody>
          <a:bodyPr/>
          <a:lstStyle/>
          <a:p>
            <a:r>
              <a:rPr lang="en-US" sz="8000" b="1" dirty="0" smtClean="0">
                <a:ln w="17780" cmpd="sng">
                  <a:solidFill>
                    <a:schemeClr val="accent1">
                      <a:tint val="3000"/>
                    </a:schemeClr>
                  </a:solidFill>
                  <a:prstDash val="solid"/>
                  <a:miter lim="800000"/>
                </a:ln>
                <a:solidFill>
                  <a:srgbClr val="1A2972"/>
                </a:solidFill>
                <a:effectLst>
                  <a:outerShdw blurRad="55000" dist="50800" dir="5400000" algn="tl">
                    <a:srgbClr val="000000">
                      <a:alpha val="33000"/>
                    </a:srgbClr>
                  </a:outerShdw>
                </a:effectLst>
              </a:rPr>
              <a:t>One Heart</a:t>
            </a:r>
            <a:endParaRPr lang="en-US" sz="8000" b="1" dirty="0">
              <a:ln w="17780" cmpd="sng">
                <a:solidFill>
                  <a:schemeClr val="accent1">
                    <a:tint val="3000"/>
                  </a:schemeClr>
                </a:solidFill>
                <a:prstDash val="solid"/>
                <a:miter lim="800000"/>
              </a:ln>
              <a:solidFill>
                <a:srgbClr val="1A2972"/>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xmlns="" val="3139628819"/>
      </p:ext>
    </p:extLst>
  </p:cSld>
  <p:clrMapOvr>
    <a:masterClrMapping/>
  </p:clrMapOvr>
  <mc:AlternateContent xmlns:mc="http://schemas.openxmlformats.org/markup-compatibility/2006">
    <mc:Choice xmlns:p14="http://schemas.microsoft.com/office/powerpoint/2010/main" xmlns="" Requires="p14">
      <p:transition spd="slow" p14:dur="2000" advClick="0" advTm="3250">
        <p14:reveal/>
      </p:transition>
    </mc:Choice>
    <mc:Fallback>
      <p:transition spd="slow" advClick="0" advTm="325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2671" y="389462"/>
            <a:ext cx="5378315" cy="957176"/>
          </a:xfrm>
        </p:spPr>
        <p:txBody>
          <a:bodyPr anchor="t"/>
          <a:lstStyle/>
          <a:p>
            <a:pPr algn="l"/>
            <a:r>
              <a:rPr lang="en-US" b="1" i="1" dirty="0" smtClean="0">
                <a:solidFill>
                  <a:srgbClr val="1A2972"/>
                </a:solidFill>
                <a:latin typeface="+mn-lt"/>
              </a:rPr>
              <a:t>One heart filled with…</a:t>
            </a:r>
            <a:endParaRPr lang="en-US" i="1" dirty="0">
              <a:solidFill>
                <a:srgbClr val="1A2972"/>
              </a:solidFill>
              <a:latin typeface="+mn-lt"/>
            </a:endParaRPr>
          </a:p>
        </p:txBody>
      </p:sp>
      <p:sp>
        <p:nvSpPr>
          <p:cNvPr id="8" name="Rectangle 7"/>
          <p:cNvSpPr/>
          <p:nvPr/>
        </p:nvSpPr>
        <p:spPr>
          <a:xfrm>
            <a:off x="3040136" y="1600329"/>
            <a:ext cx="3722190" cy="707886"/>
          </a:xfrm>
          <a:prstGeom prst="rect">
            <a:avLst/>
          </a:prstGeom>
        </p:spPr>
        <p:txBody>
          <a:bodyPr wrap="square">
            <a:spAutoFit/>
          </a:bodyPr>
          <a:lstStyle/>
          <a:p>
            <a:r>
              <a:rPr lang="en-US" sz="4000" i="1" dirty="0" smtClean="0">
                <a:solidFill>
                  <a:srgbClr val="1A2972"/>
                </a:solidFill>
                <a:cs typeface="Century"/>
              </a:rPr>
              <a:t>Mercy</a:t>
            </a:r>
            <a:endParaRPr lang="en-US" sz="4000" i="1" dirty="0">
              <a:solidFill>
                <a:srgbClr val="1A2972"/>
              </a:solidFill>
              <a:cs typeface="Century"/>
            </a:endParaRPr>
          </a:p>
        </p:txBody>
      </p:sp>
      <p:sp>
        <p:nvSpPr>
          <p:cNvPr id="10" name="Rectangle 9"/>
          <p:cNvSpPr/>
          <p:nvPr/>
        </p:nvSpPr>
        <p:spPr>
          <a:xfrm>
            <a:off x="3040136" y="2646769"/>
            <a:ext cx="4206915" cy="707886"/>
          </a:xfrm>
          <a:prstGeom prst="rect">
            <a:avLst/>
          </a:prstGeom>
        </p:spPr>
        <p:txBody>
          <a:bodyPr wrap="square">
            <a:spAutoFit/>
          </a:bodyPr>
          <a:lstStyle/>
          <a:p>
            <a:r>
              <a:rPr lang="en-US" sz="4000" i="1" dirty="0" smtClean="0">
                <a:solidFill>
                  <a:srgbClr val="1A2972"/>
                </a:solidFill>
                <a:cs typeface="Century"/>
              </a:rPr>
              <a:t>Compassion</a:t>
            </a:r>
          </a:p>
        </p:txBody>
      </p:sp>
      <p:sp>
        <p:nvSpPr>
          <p:cNvPr id="11" name="Rectangle 10"/>
          <p:cNvSpPr/>
          <p:nvPr/>
        </p:nvSpPr>
        <p:spPr>
          <a:xfrm>
            <a:off x="3040136" y="3726932"/>
            <a:ext cx="4491554" cy="707886"/>
          </a:xfrm>
          <a:prstGeom prst="rect">
            <a:avLst/>
          </a:prstGeom>
        </p:spPr>
        <p:txBody>
          <a:bodyPr wrap="square">
            <a:spAutoFit/>
          </a:bodyPr>
          <a:lstStyle/>
          <a:p>
            <a:r>
              <a:rPr lang="en-US" sz="4000" i="1" dirty="0" smtClean="0">
                <a:solidFill>
                  <a:srgbClr val="1A2972"/>
                </a:solidFill>
                <a:cs typeface="Century"/>
              </a:rPr>
              <a:t>Holiness</a:t>
            </a:r>
          </a:p>
        </p:txBody>
      </p:sp>
    </p:spTree>
    <p:extLst>
      <p:ext uri="{BB962C8B-B14F-4D97-AF65-F5344CB8AC3E}">
        <p14:creationId xmlns:p14="http://schemas.microsoft.com/office/powerpoint/2010/main" xmlns="" val="3428316332"/>
      </p:ext>
    </p:extLst>
  </p:cSld>
  <p:clrMapOvr>
    <a:masterClrMapping/>
  </p:clrMapOvr>
  <mc:AlternateContent xmlns:mc="http://schemas.openxmlformats.org/markup-compatibility/2006">
    <mc:Choice xmlns:p14="http://schemas.microsoft.com/office/powerpoint/2010/main" xmlns="" Requires="p14">
      <p:transition spd="slow" p14:dur="3400" advClick="0" advTm="5250">
        <p14:reveal/>
      </p:transition>
    </mc:Choice>
    <mc:Fallback>
      <p:transition spd="slow" advClick="0" advTm="52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QFm2WR.jpg"/>
          <p:cNvPicPr>
            <a:picLocks noGrp="1" noChangeAspect="1"/>
          </p:cNvPicPr>
          <p:nvPr>
            <p:ph idx="1"/>
          </p:nvPr>
        </p:nvPicPr>
        <p:blipFill>
          <a:blip r:embed="rId3" cstate="email">
            <a:extLst>
              <a:ext uri="{28A0092B-C50C-407E-A947-70E740481C1C}">
                <a14:useLocalDpi xmlns:a14="http://schemas.microsoft.com/office/drawing/2010/main" xmlns="" val="0"/>
              </a:ext>
            </a:extLst>
          </a:blip>
          <a:srcRect/>
          <a:stretch>
            <a:fillRect/>
          </a:stretch>
        </p:blipFill>
        <p:spPr>
          <a:xfrm>
            <a:off x="5169886" y="306918"/>
            <a:ext cx="3748825" cy="4535202"/>
          </a:xfrm>
          <a:prstGeom prst="rect">
            <a:avLst/>
          </a:prstGeom>
          <a:ln>
            <a:noFill/>
          </a:ln>
          <a:effectLst>
            <a:softEdge rad="112500"/>
          </a:effectLst>
        </p:spPr>
      </p:pic>
      <p:sp>
        <p:nvSpPr>
          <p:cNvPr id="7" name="Rectangle 6"/>
          <p:cNvSpPr/>
          <p:nvPr/>
        </p:nvSpPr>
        <p:spPr>
          <a:xfrm>
            <a:off x="339082" y="967931"/>
            <a:ext cx="4598293" cy="584776"/>
          </a:xfrm>
          <a:prstGeom prst="rect">
            <a:avLst/>
          </a:prstGeom>
        </p:spPr>
        <p:txBody>
          <a:bodyPr wrap="square">
            <a:spAutoFit/>
          </a:bodyPr>
          <a:lstStyle/>
          <a:p>
            <a:r>
              <a:rPr lang="en-US" sz="3200" i="1" dirty="0" smtClean="0">
                <a:solidFill>
                  <a:srgbClr val="1A2972"/>
                </a:solidFill>
                <a:cs typeface="Century"/>
              </a:rPr>
              <a:t>Reaching another’s heart</a:t>
            </a:r>
            <a:endParaRPr lang="en-US" sz="3200" i="1" dirty="0">
              <a:solidFill>
                <a:srgbClr val="1A2972"/>
              </a:solidFill>
              <a:cs typeface="Century"/>
            </a:endParaRPr>
          </a:p>
        </p:txBody>
      </p:sp>
      <p:sp>
        <p:nvSpPr>
          <p:cNvPr id="8" name="Rectangle 7"/>
          <p:cNvSpPr/>
          <p:nvPr/>
        </p:nvSpPr>
        <p:spPr>
          <a:xfrm>
            <a:off x="339083" y="2091009"/>
            <a:ext cx="4598292" cy="584776"/>
          </a:xfrm>
          <a:prstGeom prst="rect">
            <a:avLst/>
          </a:prstGeom>
        </p:spPr>
        <p:txBody>
          <a:bodyPr wrap="square">
            <a:spAutoFit/>
          </a:bodyPr>
          <a:lstStyle/>
          <a:p>
            <a:r>
              <a:rPr lang="en-US" sz="3200" i="1" dirty="0" smtClean="0">
                <a:solidFill>
                  <a:srgbClr val="1A2972"/>
                </a:solidFill>
                <a:cs typeface="Century"/>
              </a:rPr>
              <a:t>Touching the Heart of God</a:t>
            </a:r>
          </a:p>
        </p:txBody>
      </p:sp>
      <p:sp>
        <p:nvSpPr>
          <p:cNvPr id="3" name="Rectangle 2"/>
          <p:cNvSpPr/>
          <p:nvPr/>
        </p:nvSpPr>
        <p:spPr>
          <a:xfrm>
            <a:off x="339083" y="3083880"/>
            <a:ext cx="3472614" cy="1077218"/>
          </a:xfrm>
          <a:prstGeom prst="rect">
            <a:avLst/>
          </a:prstGeom>
        </p:spPr>
        <p:txBody>
          <a:bodyPr wrap="none">
            <a:spAutoFit/>
          </a:bodyPr>
          <a:lstStyle/>
          <a:p>
            <a:r>
              <a:rPr lang="en-US" sz="3200" i="1" dirty="0">
                <a:solidFill>
                  <a:srgbClr val="1A2972"/>
                </a:solidFill>
                <a:cs typeface="Century"/>
              </a:rPr>
              <a:t>Personal </a:t>
            </a:r>
            <a:r>
              <a:rPr lang="en-US" sz="3200" i="1" dirty="0" smtClean="0">
                <a:solidFill>
                  <a:srgbClr val="1A2972"/>
                </a:solidFill>
                <a:cs typeface="Century"/>
              </a:rPr>
              <a:t>encounter </a:t>
            </a:r>
          </a:p>
          <a:p>
            <a:r>
              <a:rPr lang="en-US" sz="3200" i="1" dirty="0" smtClean="0">
                <a:solidFill>
                  <a:srgbClr val="1A2972"/>
                </a:solidFill>
                <a:cs typeface="Century"/>
              </a:rPr>
              <a:t>begins </a:t>
            </a:r>
            <a:r>
              <a:rPr lang="en-US" sz="3200" i="1" dirty="0">
                <a:solidFill>
                  <a:srgbClr val="1A2972"/>
                </a:solidFill>
                <a:cs typeface="Century"/>
              </a:rPr>
              <a:t>with </a:t>
            </a:r>
            <a:r>
              <a:rPr lang="en-US" sz="3200" i="1" dirty="0" smtClean="0">
                <a:solidFill>
                  <a:srgbClr val="1A2972"/>
                </a:solidFill>
                <a:cs typeface="Century"/>
              </a:rPr>
              <a:t>prayer</a:t>
            </a:r>
            <a:endParaRPr lang="en-US" sz="3200" dirty="0"/>
          </a:p>
        </p:txBody>
      </p:sp>
    </p:spTree>
    <p:extLst>
      <p:ext uri="{BB962C8B-B14F-4D97-AF65-F5344CB8AC3E}">
        <p14:creationId xmlns:p14="http://schemas.microsoft.com/office/powerpoint/2010/main" xmlns="" val="2124001619"/>
      </p:ext>
    </p:extLst>
  </p:cSld>
  <p:clrMapOvr>
    <a:masterClrMapping/>
  </p:clrMapOvr>
  <mc:AlternateContent xmlns:mc="http://schemas.openxmlformats.org/markup-compatibility/2006">
    <mc:Choice xmlns:p14="http://schemas.microsoft.com/office/powerpoint/2010/main" xmlns="" Requires="p14">
      <p:transition spd="slow" p14:dur="3600" advClick="0" advTm="5250">
        <p14:reveal/>
      </p:transition>
    </mc:Choice>
    <mc:Fallback>
      <p:transition spd="slow" advClick="0" advTm="52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1828104" y="1314708"/>
            <a:ext cx="5487793" cy="3100127"/>
          </a:xfrm>
        </p:spPr>
        <p:txBody>
          <a:bodyPr anchor="ctr">
            <a:noAutofit/>
          </a:bodyPr>
          <a:lstStyle/>
          <a:p>
            <a:r>
              <a:rPr lang="en-US" sz="3200" dirty="0" smtClean="0">
                <a:solidFill>
                  <a:srgbClr val="1A2972"/>
                </a:solidFill>
              </a:rPr>
              <a:t>“Let us be friends with one another, and kind –</a:t>
            </a:r>
            <a:r>
              <a:rPr lang="en-US" sz="3200" dirty="0">
                <a:solidFill>
                  <a:srgbClr val="1A2972"/>
                </a:solidFill>
              </a:rPr>
              <a:t> </a:t>
            </a:r>
            <a:r>
              <a:rPr lang="en-US" sz="3200" b="1" i="1" dirty="0" smtClean="0">
                <a:solidFill>
                  <a:srgbClr val="1A2972"/>
                </a:solidFill>
              </a:rPr>
              <a:t>forgiving each other readily </a:t>
            </a:r>
            <a:r>
              <a:rPr lang="en-US" sz="3200" dirty="0" smtClean="0">
                <a:solidFill>
                  <a:srgbClr val="1A2972"/>
                </a:solidFill>
              </a:rPr>
              <a:t>– as we are forgiven by God.”</a:t>
            </a:r>
            <a:endParaRPr lang="en-US" sz="3200" dirty="0">
              <a:solidFill>
                <a:srgbClr val="1A2972"/>
              </a:solidFill>
            </a:endParaRPr>
          </a:p>
          <a:p>
            <a:r>
              <a:rPr lang="en-US" sz="2000" dirty="0" smtClean="0">
                <a:solidFill>
                  <a:srgbClr val="1A2972"/>
                </a:solidFill>
              </a:rPr>
              <a:t>(Ephesians 4:3)</a:t>
            </a:r>
            <a:endParaRPr lang="en-US" sz="3200" dirty="0" smtClean="0">
              <a:solidFill>
                <a:srgbClr val="1A2972"/>
              </a:solidFill>
            </a:endParaRPr>
          </a:p>
        </p:txBody>
      </p:sp>
    </p:spTree>
    <p:extLst>
      <p:ext uri="{BB962C8B-B14F-4D97-AF65-F5344CB8AC3E}">
        <p14:creationId xmlns:p14="http://schemas.microsoft.com/office/powerpoint/2010/main" xmlns="" val="1041436986"/>
      </p:ext>
    </p:extLst>
  </p:cSld>
  <p:clrMapOvr>
    <a:masterClrMapping/>
  </p:clrMapOvr>
  <mc:AlternateContent xmlns:mc="http://schemas.openxmlformats.org/markup-compatibility/2006">
    <mc:Choice xmlns:p14="http://schemas.microsoft.com/office/powerpoint/2010/main" xmlns="" Requires="p14">
      <p:transition spd="slow" p14:dur="3500" advClick="0" advTm="5250">
        <p14:reveal/>
      </p:transition>
    </mc:Choice>
    <mc:Fallback>
      <p:transition spd="slow" advClick="0" advTm="525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hilderij-veronese-jesus-among-doctors-in-temple-1558.jpg"/>
          <p:cNvPicPr>
            <a:picLocks noChangeAspect="1"/>
          </p:cNvPicPr>
          <p:nvPr/>
        </p:nvPicPr>
        <p:blipFill>
          <a:blip r:embed="rId3" cstate="email">
            <a:alphaModFix amt="33000"/>
            <a:extLst>
              <a:ext uri="{28A0092B-C50C-407E-A947-70E740481C1C}">
                <a14:useLocalDpi xmlns:a14="http://schemas.microsoft.com/office/drawing/2010/main" xmlns="" val="0"/>
              </a:ext>
            </a:extLst>
          </a:blip>
          <a:stretch>
            <a:fillRect/>
          </a:stretch>
        </p:blipFill>
        <p:spPr>
          <a:xfrm>
            <a:off x="-570841" y="-274145"/>
            <a:ext cx="10875289" cy="5989145"/>
          </a:xfrm>
          <a:prstGeom prst="rect">
            <a:avLst/>
          </a:prstGeom>
        </p:spPr>
      </p:pic>
      <p:sp>
        <p:nvSpPr>
          <p:cNvPr id="2" name="Title 1"/>
          <p:cNvSpPr>
            <a:spLocks noGrp="1"/>
          </p:cNvSpPr>
          <p:nvPr>
            <p:ph type="title"/>
          </p:nvPr>
        </p:nvSpPr>
        <p:spPr>
          <a:xfrm>
            <a:off x="549275" y="1797578"/>
            <a:ext cx="8042276" cy="1114130"/>
          </a:xfrm>
        </p:spPr>
        <p:txBody>
          <a:bodyPr/>
          <a:lstStyle/>
          <a:p>
            <a:r>
              <a:rPr lang="en-US" sz="8000" b="1" dirty="0">
                <a:ln w="17780" cmpd="sng">
                  <a:solidFill>
                    <a:schemeClr val="accent1">
                      <a:tint val="3000"/>
                    </a:schemeClr>
                  </a:solidFill>
                  <a:prstDash val="solid"/>
                  <a:miter lim="800000"/>
                </a:ln>
                <a:solidFill>
                  <a:srgbClr val="1A2972"/>
                </a:solidFill>
                <a:effectLst>
                  <a:outerShdw blurRad="55000" dist="50800" dir="5400000" algn="tl">
                    <a:srgbClr val="000000">
                      <a:alpha val="33000"/>
                    </a:srgbClr>
                  </a:outerShdw>
                </a:effectLst>
              </a:rPr>
              <a:t>One </a:t>
            </a:r>
            <a:r>
              <a:rPr lang="en-US" sz="8000" b="1" dirty="0" smtClean="0">
                <a:ln w="17780" cmpd="sng">
                  <a:solidFill>
                    <a:schemeClr val="accent1">
                      <a:tint val="3000"/>
                    </a:schemeClr>
                  </a:solidFill>
                  <a:prstDash val="solid"/>
                  <a:miter lim="800000"/>
                </a:ln>
                <a:solidFill>
                  <a:srgbClr val="1A2972"/>
                </a:solidFill>
                <a:effectLst>
                  <a:outerShdw blurRad="55000" dist="50800" dir="5400000" algn="tl">
                    <a:srgbClr val="000000">
                      <a:alpha val="33000"/>
                    </a:srgbClr>
                  </a:outerShdw>
                </a:effectLst>
              </a:rPr>
              <a:t>Voice</a:t>
            </a:r>
            <a:endParaRPr lang="en-US" sz="8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xmlns="" val="3635656879"/>
      </p:ext>
    </p:extLst>
  </p:cSld>
  <p:clrMapOvr>
    <a:masterClrMapping/>
  </p:clrMapOvr>
  <mc:AlternateContent xmlns:mc="http://schemas.openxmlformats.org/markup-compatibility/2006">
    <mc:Choice xmlns:p14="http://schemas.microsoft.com/office/powerpoint/2010/main" xmlns="" Requires="p14">
      <p:transition spd="slow" p14:dur="2000" advClick="0" advTm="3250">
        <p14:reveal/>
      </p:transition>
    </mc:Choice>
    <mc:Fallback>
      <p:transition spd="slow" advClick="0" advTm="325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1511</TotalTime>
  <Words>715</Words>
  <Application>Microsoft Office PowerPoint</Application>
  <PresentationFormat>On-screen Show (16:10)</PresentationFormat>
  <Paragraphs>79</Paragraphs>
  <Slides>20</Slides>
  <Notes>11</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Breeze</vt:lpstr>
      <vt:lpstr>Slide 1</vt:lpstr>
      <vt:lpstr>Slide 2</vt:lpstr>
      <vt:lpstr>Let us pray…</vt:lpstr>
      <vt:lpstr>Slide 4</vt:lpstr>
      <vt:lpstr>One Heart</vt:lpstr>
      <vt:lpstr>One heart filled with…</vt:lpstr>
      <vt:lpstr>Slide 7</vt:lpstr>
      <vt:lpstr>Slide 8</vt:lpstr>
      <vt:lpstr>One Voice</vt:lpstr>
      <vt:lpstr>Slide 10</vt:lpstr>
      <vt:lpstr>Slide 11</vt:lpstr>
      <vt:lpstr>Slide 12</vt:lpstr>
      <vt:lpstr>One Mission</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Dominic Giasson-Garcia</dc:creator>
  <cp:lastModifiedBy>bdowding</cp:lastModifiedBy>
  <cp:revision>150</cp:revision>
  <dcterms:created xsi:type="dcterms:W3CDTF">2014-07-24T00:25:43Z</dcterms:created>
  <dcterms:modified xsi:type="dcterms:W3CDTF">2014-09-01T16:04:20Z</dcterms:modified>
</cp:coreProperties>
</file>